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57"/>
  </p:notesMasterIdLst>
  <p:sldIdLst>
    <p:sldId id="277" r:id="rId3"/>
    <p:sldId id="500" r:id="rId4"/>
    <p:sldId id="494" r:id="rId5"/>
    <p:sldId id="508" r:id="rId6"/>
    <p:sldId id="509" r:id="rId7"/>
    <p:sldId id="493" r:id="rId8"/>
    <p:sldId id="474" r:id="rId9"/>
    <p:sldId id="475" r:id="rId10"/>
    <p:sldId id="476" r:id="rId11"/>
    <p:sldId id="477" r:id="rId12"/>
    <p:sldId id="478" r:id="rId13"/>
    <p:sldId id="479" r:id="rId14"/>
    <p:sldId id="480" r:id="rId15"/>
    <p:sldId id="481" r:id="rId16"/>
    <p:sldId id="482" r:id="rId17"/>
    <p:sldId id="483" r:id="rId18"/>
    <p:sldId id="484" r:id="rId19"/>
    <p:sldId id="485" r:id="rId20"/>
    <p:sldId id="486" r:id="rId21"/>
    <p:sldId id="511" r:id="rId22"/>
    <p:sldId id="433" r:id="rId23"/>
    <p:sldId id="432" r:id="rId24"/>
    <p:sldId id="442" r:id="rId25"/>
    <p:sldId id="434" r:id="rId26"/>
    <p:sldId id="443" r:id="rId27"/>
    <p:sldId id="444" r:id="rId28"/>
    <p:sldId id="496" r:id="rId29"/>
    <p:sldId id="514" r:id="rId30"/>
    <p:sldId id="435" r:id="rId31"/>
    <p:sldId id="436" r:id="rId32"/>
    <p:sldId id="454" r:id="rId33"/>
    <p:sldId id="459" r:id="rId34"/>
    <p:sldId id="505" r:id="rId35"/>
    <p:sldId id="439" r:id="rId36"/>
    <p:sldId id="451" r:id="rId37"/>
    <p:sldId id="461" r:id="rId38"/>
    <p:sldId id="513" r:id="rId39"/>
    <p:sldId id="506" r:id="rId40"/>
    <p:sldId id="507" r:id="rId41"/>
    <p:sldId id="497" r:id="rId42"/>
    <p:sldId id="487" r:id="rId43"/>
    <p:sldId id="488" r:id="rId44"/>
    <p:sldId id="495" r:id="rId45"/>
    <p:sldId id="489" r:id="rId46"/>
    <p:sldId id="490" r:id="rId47"/>
    <p:sldId id="510" r:id="rId48"/>
    <p:sldId id="491" r:id="rId49"/>
    <p:sldId id="492" r:id="rId50"/>
    <p:sldId id="501" r:id="rId51"/>
    <p:sldId id="499" r:id="rId52"/>
    <p:sldId id="502" r:id="rId53"/>
    <p:sldId id="503" r:id="rId54"/>
    <p:sldId id="504" r:id="rId55"/>
    <p:sldId id="512" r:id="rId56"/>
  </p:sldIdLst>
  <p:sldSz cx="9144000" cy="5149850"/>
  <p:notesSz cx="6858000" cy="9144000"/>
  <p:custDataLst>
    <p:tags r:id="rId58"/>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BD8"/>
    <a:srgbClr val="FFFF00"/>
    <a:srgbClr val="E7E8EA"/>
    <a:srgbClr val="CCDDE7"/>
    <a:srgbClr val="DAE5EA"/>
    <a:srgbClr val="DA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20" autoAdjust="0"/>
    <p:restoredTop sz="80608" autoAdjust="0"/>
  </p:normalViewPr>
  <p:slideViewPr>
    <p:cSldViewPr showGuides="1">
      <p:cViewPr varScale="1">
        <p:scale>
          <a:sx n="88" d="100"/>
          <a:sy n="88" d="100"/>
        </p:scale>
        <p:origin x="1104" y="176"/>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dirty="0"/>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ynamic_range" TargetMode="External"/><Relationship Id="rId3" Type="http://schemas.openxmlformats.org/officeDocument/2006/relationships/hyperlink" Target="https://en.wikipedia.org/wiki/Floating-point_arithmetic" TargetMode="External"/><Relationship Id="rId7" Type="http://schemas.openxmlformats.org/officeDocument/2006/relationships/hyperlink" Target="https://en.wikipedia.org/wiki/Computer_memory"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32_bits" TargetMode="External"/><Relationship Id="rId5" Type="http://schemas.openxmlformats.org/officeDocument/2006/relationships/hyperlink" Target="https://en.wikipedia.org/wiki/Bit" TargetMode="External"/><Relationship Id="rId4" Type="http://schemas.openxmlformats.org/officeDocument/2006/relationships/hyperlink" Target="https://en.wikipedia.org/wiki/Computer_number_format" TargetMode="External"/><Relationship Id="rId9" Type="http://schemas.openxmlformats.org/officeDocument/2006/relationships/hyperlink" Target="https://en.wikipedia.org/wiki/Floating_poi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What are you expecting from this class? What's your experience in R? If you don't know R, do you know other programming languages?</a:t>
            </a:r>
          </a:p>
        </p:txBody>
      </p:sp>
      <p:sp>
        <p:nvSpPr>
          <p:cNvPr id="4" name="Slide Number Placeholder 3"/>
          <p:cNvSpPr>
            <a:spLocks noGrp="1"/>
          </p:cNvSpPr>
          <p:nvPr>
            <p:ph type="sldNum" sz="quarter" idx="5"/>
          </p:nvPr>
        </p:nvSpPr>
        <p:spPr/>
        <p:txBody>
          <a:bodyPr/>
          <a:lstStyle/>
          <a:p>
            <a:fld id="{E4EA47C3-D6D1-45C7-B7EF-A1183D105D1C}" type="slidenum">
              <a:rPr lang="de-DE" smtClean="0"/>
              <a:pPr/>
              <a:t>5</a:t>
            </a:fld>
            <a:endParaRPr lang="de-DE" dirty="0"/>
          </a:p>
        </p:txBody>
      </p:sp>
    </p:spTree>
    <p:extLst>
      <p:ext uri="{BB962C8B-B14F-4D97-AF65-F5344CB8AC3E}">
        <p14:creationId xmlns:p14="http://schemas.microsoft.com/office/powerpoint/2010/main" val="404257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Some files are rather big, so you might have to increase post buffer size first:</a:t>
            </a:r>
          </a:p>
          <a:p>
            <a:pPr marL="0" indent="0">
              <a:buNone/>
            </a:pPr>
            <a:r>
              <a:rPr lang="en-GB" sz="1050">
                <a:latin typeface="Courier New" panose="02070309020205020404" pitchFamily="49" charset="0"/>
                <a:cs typeface="Courier New" panose="02070309020205020404" pitchFamily="49" charset="0"/>
              </a:rPr>
              <a:t>git config --global http.postBuffer 157286400</a:t>
            </a:r>
            <a:endParaRPr lang="en-DE" sz="1050">
              <a:latin typeface="Courier New" panose="02070309020205020404" pitchFamily="49" charset="0"/>
              <a:cs typeface="Courier New" panose="02070309020205020404" pitchFamily="49" charset="0"/>
            </a:endParaRP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28</a:t>
            </a:fld>
            <a:endParaRPr lang="de-DE" dirty="0"/>
          </a:p>
        </p:txBody>
      </p:sp>
    </p:spTree>
    <p:extLst>
      <p:ext uri="{BB962C8B-B14F-4D97-AF65-F5344CB8AC3E}">
        <p14:creationId xmlns:p14="http://schemas.microsoft.com/office/powerpoint/2010/main" val="15291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t>Imagenary numbers: e.g. for square roots of negative numbers: Square roots of negative real numbers do not exist in the real numbers. They do exist in the complex numbers, using the imaginary unit </a:t>
            </a:r>
            <a:r>
              <a:rPr lang="en-GB" i="1">
                <a:effectLst/>
                <a:latin typeface="STIXGeneral"/>
              </a:rPr>
              <a:t>𝑖</a:t>
            </a:r>
            <a:r>
              <a:rPr lang="en-GB"/>
              <a:t>. For our purposes, we don't have to bother with imaginary numbers.</a:t>
            </a:r>
          </a:p>
          <a:p>
            <a:endParaRPr lang="en-GB"/>
          </a:p>
          <a:p>
            <a:r>
              <a:rPr lang="en-GB"/>
              <a:t>An integer can only take whole number values and requires an L to be added after the number to tell R you want the number stored as an integer.</a:t>
            </a:r>
          </a:p>
          <a:p>
            <a:r>
              <a:rPr lang="en-GB" b="1"/>
              <a:t>Double-precision floating-point format</a:t>
            </a:r>
            <a:r>
              <a:rPr lang="en-GB"/>
              <a:t> (sometimes called </a:t>
            </a:r>
            <a:r>
              <a:rPr lang="en-GB" b="1"/>
              <a:t>FP64</a:t>
            </a:r>
            <a:r>
              <a:rPr lang="en-GB"/>
              <a:t> or </a:t>
            </a:r>
            <a:r>
              <a:rPr lang="en-GB" b="1"/>
              <a:t>float64</a:t>
            </a:r>
            <a:r>
              <a:rPr lang="en-GB"/>
              <a:t>) is a </a:t>
            </a:r>
            <a:r>
              <a:rPr lang="en-GB">
                <a:hlinkClick r:id="rId3" tooltip="Floating-point arithmetic"/>
              </a:rPr>
              <a:t>floating-point</a:t>
            </a:r>
            <a:r>
              <a:rPr lang="en-GB"/>
              <a:t> </a:t>
            </a:r>
            <a:r>
              <a:rPr lang="en-GB">
                <a:hlinkClick r:id="rId4" tooltip="Computer number format"/>
              </a:rPr>
              <a:t>number format</a:t>
            </a:r>
            <a:r>
              <a:rPr lang="en-GB"/>
              <a:t>, usually occupying 64 </a:t>
            </a:r>
            <a:r>
              <a:rPr lang="en-GB">
                <a:hlinkClick r:id="rId5" tooltip="Bit"/>
              </a:rPr>
              <a:t>bits</a:t>
            </a:r>
            <a:r>
              <a:rPr lang="en-GB"/>
              <a:t> in computer memory; </a:t>
            </a:r>
          </a:p>
          <a:p>
            <a:r>
              <a:rPr lang="en-GB" b="1"/>
              <a:t>Single-precision floating-point format</a:t>
            </a:r>
            <a:r>
              <a:rPr lang="en-GB"/>
              <a:t> (sometimes called </a:t>
            </a:r>
            <a:r>
              <a:rPr lang="en-GB" b="1"/>
              <a:t>FP32</a:t>
            </a:r>
            <a:r>
              <a:rPr lang="en-GB"/>
              <a:t> or </a:t>
            </a:r>
            <a:r>
              <a:rPr lang="en-GB" b="1"/>
              <a:t>float32</a:t>
            </a:r>
            <a:r>
              <a:rPr lang="en-GB"/>
              <a:t>) is a </a:t>
            </a:r>
            <a:r>
              <a:rPr lang="en-GB">
                <a:hlinkClick r:id="rId4" tooltip="Computer number format"/>
              </a:rPr>
              <a:t>computer number format</a:t>
            </a:r>
            <a:r>
              <a:rPr lang="en-GB"/>
              <a:t>, usually occupying </a:t>
            </a:r>
            <a:r>
              <a:rPr lang="en-GB">
                <a:hlinkClick r:id="rId6" tooltip="32 bits"/>
              </a:rPr>
              <a:t>32 bits</a:t>
            </a:r>
            <a:r>
              <a:rPr lang="en-GB"/>
              <a:t> in </a:t>
            </a:r>
            <a:r>
              <a:rPr lang="en-GB">
                <a:hlinkClick r:id="rId7" tooltip="Computer memory"/>
              </a:rPr>
              <a:t>computer memory</a:t>
            </a:r>
            <a:r>
              <a:rPr lang="en-GB"/>
              <a:t>; it represents a wide </a:t>
            </a:r>
            <a:r>
              <a:rPr lang="en-GB">
                <a:hlinkClick r:id="rId8" tooltip="Dynamic range"/>
              </a:rPr>
              <a:t>dynamic range</a:t>
            </a:r>
            <a:r>
              <a:rPr lang="en-GB"/>
              <a:t> of numeric values by using a </a:t>
            </a:r>
            <a:r>
              <a:rPr lang="en-GB">
                <a:hlinkClick r:id="rId9" tooltip="Floating point"/>
              </a:rPr>
              <a:t>floating radix point</a:t>
            </a:r>
            <a:r>
              <a:rPr lang="en-GB"/>
              <a:t>.  Not supported by base R, but known to users of other programming languages under the name "float".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29</a:t>
            </a:fld>
            <a:endParaRPr lang="de-DE" dirty="0"/>
          </a:p>
        </p:txBody>
      </p:sp>
    </p:spTree>
    <p:extLst>
      <p:ext uri="{BB962C8B-B14F-4D97-AF65-F5344CB8AC3E}">
        <p14:creationId xmlns:p14="http://schemas.microsoft.com/office/powerpoint/2010/main" val="22793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imputation: replacement values for missing data</a:t>
            </a:r>
          </a:p>
          <a:p>
            <a:r>
              <a:rPr lang="en-DE"/>
              <a:t>Transforming variables kind of already is part of the statistical analysis, though</a:t>
            </a:r>
          </a:p>
        </p:txBody>
      </p:sp>
      <p:sp>
        <p:nvSpPr>
          <p:cNvPr id="4" name="Slide Number Placeholder 3"/>
          <p:cNvSpPr>
            <a:spLocks noGrp="1"/>
          </p:cNvSpPr>
          <p:nvPr>
            <p:ph type="sldNum" sz="quarter" idx="5"/>
          </p:nvPr>
        </p:nvSpPr>
        <p:spPr/>
        <p:txBody>
          <a:bodyPr/>
          <a:lstStyle/>
          <a:p>
            <a:fld id="{E4EA47C3-D6D1-45C7-B7EF-A1183D105D1C}" type="slidenum">
              <a:rPr lang="de-DE" smtClean="0"/>
              <a:pPr/>
              <a:t>32</a:t>
            </a:fld>
            <a:endParaRPr lang="de-DE" dirty="0"/>
          </a:p>
        </p:txBody>
      </p:sp>
    </p:spTree>
    <p:extLst>
      <p:ext uri="{BB962C8B-B14F-4D97-AF65-F5344CB8AC3E}">
        <p14:creationId xmlns:p14="http://schemas.microsoft.com/office/powerpoint/2010/main" val="222751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dirty="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Tree>
    <p:extLst>
      <p:ext uri="{BB962C8B-B14F-4D97-AF65-F5344CB8AC3E}">
        <p14:creationId xmlns:p14="http://schemas.microsoft.com/office/powerpoint/2010/main" val="240248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dirty="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532998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861269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109046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453115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2761947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848390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819135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9314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833769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204015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06676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7448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406248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79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674960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07489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31205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7328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69456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846470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61227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12239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89186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665514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59753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906625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dirty="0"/>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094038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dirty="0"/>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76269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428193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dirty="0"/>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dirty="0"/>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dirty="0"/>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dirty="0"/>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dirty="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spTree>
    <p:extLst>
      <p:ext uri="{BB962C8B-B14F-4D97-AF65-F5344CB8AC3E}">
        <p14:creationId xmlns:p14="http://schemas.microsoft.com/office/powerpoint/2010/main" val="248496704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stubbornmule.net/2010/10/visualizing-smoking-risk/" TargetMode="Externa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hyperlink" Target="https://www.burns-stat.com/documents/books/the-r-inferno/" TargetMode="Externa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evalmogithub" TargetMode="External"/><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0.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BC4F-BB09-274B-98AB-9B2B6F990635}"/>
              </a:ext>
            </a:extLst>
          </p:cNvPr>
          <p:cNvSpPr>
            <a:spLocks noGrp="1"/>
          </p:cNvSpPr>
          <p:nvPr>
            <p:ph type="ctrTitle"/>
          </p:nvPr>
        </p:nvSpPr>
        <p:spPr/>
        <p:txBody>
          <a:bodyPr/>
          <a:lstStyle/>
          <a:p>
            <a:r>
              <a:rPr lang="en-US"/>
              <a:t>Data visualization</a:t>
            </a:r>
          </a:p>
        </p:txBody>
      </p:sp>
      <p:sp>
        <p:nvSpPr>
          <p:cNvPr id="3" name="Subtitle 2">
            <a:extLst>
              <a:ext uri="{FF2B5EF4-FFF2-40B4-BE49-F238E27FC236}">
                <a16:creationId xmlns:a16="http://schemas.microsoft.com/office/drawing/2014/main" id="{69BA5259-B790-6849-B52A-2095A837B07F}"/>
              </a:ext>
            </a:extLst>
          </p:cNvPr>
          <p:cNvSpPr>
            <a:spLocks noGrp="1"/>
          </p:cNvSpPr>
          <p:nvPr>
            <p:ph type="subTitle" idx="1"/>
          </p:nvPr>
        </p:nvSpPr>
        <p:spPr>
          <a:xfrm>
            <a:off x="3654278" y="3494160"/>
            <a:ext cx="4950169" cy="604640"/>
          </a:xfrm>
        </p:spPr>
        <p:txBody>
          <a:bodyPr/>
          <a:lstStyle/>
          <a:p>
            <a:r>
              <a:rPr lang="en-US"/>
              <a:t>Stefan Hartmann</a:t>
            </a:r>
          </a:p>
          <a:p>
            <a:r>
              <a:rPr lang="en-US"/>
              <a:t>HHU Düsseldorf</a:t>
            </a:r>
          </a:p>
        </p:txBody>
      </p:sp>
    </p:spTree>
    <p:extLst>
      <p:ext uri="{BB962C8B-B14F-4D97-AF65-F5344CB8AC3E}">
        <p14:creationId xmlns:p14="http://schemas.microsoft.com/office/powerpoint/2010/main" val="6358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pPr>
              <a:buFont typeface="Arial" panose="020B0604020202020204" pitchFamily="34" charset="0"/>
              <a:buChar char="•"/>
            </a:pPr>
            <a:r>
              <a:rPr lang="en-GB"/>
              <a:t>What kind of variable are we dealing with here?</a:t>
            </a:r>
          </a:p>
          <a:p>
            <a:pPr>
              <a:buFont typeface="Arial" panose="020B0604020202020204" pitchFamily="34" charset="0"/>
              <a:buChar char="•"/>
            </a:pPr>
            <a:r>
              <a:rPr lang="en-GB"/>
              <a:t>Which visualization seems most appropriate to you?</a:t>
            </a:r>
          </a:p>
          <a:p>
            <a:endParaRPr lang="en-DE"/>
          </a:p>
        </p:txBody>
      </p:sp>
      <p:pic>
        <p:nvPicPr>
          <p:cNvPr id="6" name="Picture 5">
            <a:extLst>
              <a:ext uri="{FF2B5EF4-FFF2-40B4-BE49-F238E27FC236}">
                <a16:creationId xmlns:a16="http://schemas.microsoft.com/office/drawing/2014/main" id="{A845061B-E68F-920F-66F4-68052637AFEB}"/>
              </a:ext>
            </a:extLst>
          </p:cNvPr>
          <p:cNvPicPr>
            <a:picLocks noChangeAspect="1"/>
          </p:cNvPicPr>
          <p:nvPr/>
        </p:nvPicPr>
        <p:blipFill>
          <a:blip r:embed="rId2"/>
          <a:stretch>
            <a:fillRect/>
          </a:stretch>
        </p:blipFill>
        <p:spPr>
          <a:xfrm>
            <a:off x="1439934" y="2070090"/>
            <a:ext cx="6318420" cy="2881099"/>
          </a:xfrm>
          <a:prstGeom prst="rect">
            <a:avLst/>
          </a:prstGeom>
        </p:spPr>
      </p:pic>
    </p:spTree>
    <p:extLst>
      <p:ext uri="{BB962C8B-B14F-4D97-AF65-F5344CB8AC3E}">
        <p14:creationId xmlns:p14="http://schemas.microsoft.com/office/powerpoint/2010/main" val="76886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pPr>
              <a:buFont typeface="Arial" panose="020B0604020202020204" pitchFamily="34" charset="0"/>
              <a:buChar char="•"/>
            </a:pPr>
            <a:r>
              <a:rPr lang="en-GB"/>
              <a:t>What kind of variable are we dealing with here?</a:t>
            </a:r>
          </a:p>
          <a:p>
            <a:pPr>
              <a:buFont typeface="Arial" panose="020B0604020202020204" pitchFamily="34" charset="0"/>
              <a:buChar char="•"/>
            </a:pPr>
            <a:r>
              <a:rPr lang="en-GB"/>
              <a:t>Which visualization seems most appropriate to you?</a:t>
            </a:r>
          </a:p>
          <a:p>
            <a:endParaRPr lang="en-DE"/>
          </a:p>
        </p:txBody>
      </p:sp>
      <p:pic>
        <p:nvPicPr>
          <p:cNvPr id="7" name="Picture 6">
            <a:extLst>
              <a:ext uri="{FF2B5EF4-FFF2-40B4-BE49-F238E27FC236}">
                <a16:creationId xmlns:a16="http://schemas.microsoft.com/office/drawing/2014/main" id="{E1C5A5D5-2B1D-D7D1-94CC-6959AFBAC15D}"/>
              </a:ext>
            </a:extLst>
          </p:cNvPr>
          <p:cNvPicPr>
            <a:picLocks noChangeAspect="1"/>
          </p:cNvPicPr>
          <p:nvPr/>
        </p:nvPicPr>
        <p:blipFill>
          <a:blip r:embed="rId2"/>
          <a:stretch>
            <a:fillRect/>
          </a:stretch>
        </p:blipFill>
        <p:spPr>
          <a:xfrm>
            <a:off x="1476772" y="1965998"/>
            <a:ext cx="6190456" cy="2789375"/>
          </a:xfrm>
          <a:prstGeom prst="rect">
            <a:avLst/>
          </a:prstGeom>
        </p:spPr>
      </p:pic>
    </p:spTree>
    <p:extLst>
      <p:ext uri="{BB962C8B-B14F-4D97-AF65-F5344CB8AC3E}">
        <p14:creationId xmlns:p14="http://schemas.microsoft.com/office/powerpoint/2010/main" val="198508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7207-4659-2EF7-4EF2-AF620E3175F4}"/>
              </a:ext>
            </a:extLst>
          </p:cNvPr>
          <p:cNvSpPr>
            <a:spLocks noGrp="1"/>
          </p:cNvSpPr>
          <p:nvPr>
            <p:ph type="title"/>
          </p:nvPr>
        </p:nvSpPr>
        <p:spPr/>
        <p:txBody>
          <a:bodyPr/>
          <a:lstStyle/>
          <a:p>
            <a:r>
              <a:rPr lang="en-DE"/>
              <a:t>Alternative visualizations</a:t>
            </a:r>
          </a:p>
        </p:txBody>
      </p:sp>
      <p:sp>
        <p:nvSpPr>
          <p:cNvPr id="3" name="Footer Placeholder 2">
            <a:extLst>
              <a:ext uri="{FF2B5EF4-FFF2-40B4-BE49-F238E27FC236}">
                <a16:creationId xmlns:a16="http://schemas.microsoft.com/office/drawing/2014/main" id="{13C8E02B-9BEC-A08B-5D35-2D8BC4029A5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D33BD3D-F0D4-71E0-B687-7552ECD303BE}"/>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452BD72F-0DC4-60A4-2EDA-13BF8B4CC1DB}"/>
              </a:ext>
            </a:extLst>
          </p:cNvPr>
          <p:cNvSpPr>
            <a:spLocks noGrp="1"/>
          </p:cNvSpPr>
          <p:nvPr>
            <p:ph type="body" sz="quarter" idx="14"/>
          </p:nvPr>
        </p:nvSpPr>
        <p:spPr>
          <a:xfrm>
            <a:off x="521550" y="1545752"/>
            <a:ext cx="3906434" cy="3311525"/>
          </a:xfrm>
        </p:spPr>
        <p:txBody>
          <a:bodyPr/>
          <a:lstStyle/>
          <a:p>
            <a:pPr>
              <a:buFont typeface="Arial" panose="020B0604020202020204" pitchFamily="34" charset="0"/>
              <a:buChar char="•"/>
            </a:pPr>
            <a:r>
              <a:rPr lang="en-GB"/>
              <a:t>from </a:t>
            </a:r>
            <a:r>
              <a:rPr lang="en-GB">
                <a:hlinkClick r:id="rId2"/>
              </a:rPr>
              <a:t>http://www.stubbornmule.net/2010/10/visualizing-smoking-risk/</a:t>
            </a:r>
            <a:endParaRPr lang="en-GB"/>
          </a:p>
          <a:p>
            <a:pPr>
              <a:buFont typeface="Arial" panose="020B0604020202020204" pitchFamily="34" charset="0"/>
              <a:buChar char="•"/>
            </a:pPr>
            <a:endParaRPr lang="en-GB"/>
          </a:p>
          <a:p>
            <a:pPr>
              <a:buFont typeface="Arial" panose="020B0604020202020204" pitchFamily="34" charset="0"/>
              <a:buChar char="•"/>
            </a:pPr>
            <a:r>
              <a:rPr lang="en-GB"/>
              <a:t>"Risk Characterization Theatre" from Rifkin &amp; Bouwer (2007)</a:t>
            </a:r>
          </a:p>
          <a:p>
            <a:endParaRPr lang="en-DE"/>
          </a:p>
        </p:txBody>
      </p:sp>
      <p:sp>
        <p:nvSpPr>
          <p:cNvPr id="6" name="Text Placeholder 5">
            <a:extLst>
              <a:ext uri="{FF2B5EF4-FFF2-40B4-BE49-F238E27FC236}">
                <a16:creationId xmlns:a16="http://schemas.microsoft.com/office/drawing/2014/main" id="{8A778851-0A2D-5951-8C72-843666BB74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19AB2683-3B76-4CCD-A0DB-0FEB367B1CD9}"/>
              </a:ext>
            </a:extLst>
          </p:cNvPr>
          <p:cNvPicPr>
            <a:picLocks noChangeAspect="1"/>
          </p:cNvPicPr>
          <p:nvPr/>
        </p:nvPicPr>
        <p:blipFill>
          <a:blip r:embed="rId3"/>
          <a:stretch>
            <a:fillRect/>
          </a:stretch>
        </p:blipFill>
        <p:spPr>
          <a:xfrm>
            <a:off x="4572000" y="973444"/>
            <a:ext cx="4289598" cy="3876342"/>
          </a:xfrm>
          <a:prstGeom prst="rect">
            <a:avLst/>
          </a:prstGeom>
        </p:spPr>
      </p:pic>
    </p:spTree>
    <p:extLst>
      <p:ext uri="{BB962C8B-B14F-4D97-AF65-F5344CB8AC3E}">
        <p14:creationId xmlns:p14="http://schemas.microsoft.com/office/powerpoint/2010/main" val="2100057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365F-7016-96EB-1261-126E874CB4C9}"/>
              </a:ext>
            </a:extLst>
          </p:cNvPr>
          <p:cNvSpPr>
            <a:spLocks noGrp="1"/>
          </p:cNvSpPr>
          <p:nvPr>
            <p:ph type="title"/>
          </p:nvPr>
        </p:nvSpPr>
        <p:spPr/>
        <p:txBody>
          <a:bodyPr/>
          <a:lstStyle/>
          <a:p>
            <a:r>
              <a:rPr lang="en-DE"/>
              <a:t>The plot as a metaphor</a:t>
            </a:r>
          </a:p>
        </p:txBody>
      </p:sp>
      <p:sp>
        <p:nvSpPr>
          <p:cNvPr id="3" name="Footer Placeholder 2">
            <a:extLst>
              <a:ext uri="{FF2B5EF4-FFF2-40B4-BE49-F238E27FC236}">
                <a16:creationId xmlns:a16="http://schemas.microsoft.com/office/drawing/2014/main" id="{DC8F73D9-9BD2-61F8-0F69-4C5F7B47B79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31F70D-7216-BC3B-6C27-150C204598CA}"/>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F0F74005-7D34-88C4-07BD-DA0C2D39B555}"/>
              </a:ext>
            </a:extLst>
          </p:cNvPr>
          <p:cNvSpPr>
            <a:spLocks noGrp="1"/>
          </p:cNvSpPr>
          <p:nvPr>
            <p:ph type="body" sz="quarter" idx="14"/>
          </p:nvPr>
        </p:nvSpPr>
        <p:spPr>
          <a:xfrm>
            <a:off x="521550" y="3831129"/>
            <a:ext cx="8101012" cy="1120060"/>
          </a:xfrm>
        </p:spPr>
        <p:txBody>
          <a:bodyPr/>
          <a:lstStyle/>
          <a:p>
            <a:pPr marL="0" indent="0">
              <a:buNone/>
            </a:pPr>
            <a:r>
              <a:rPr lang="en-GB" sz="1800"/>
              <a:t>"The essence of a graphic display is that a set of numbers having both magnitudes and an order are represented by an appropriate visual metaphor - the magnitude and order of the metaphorical representation match the numbers." (Wainer 1984: 139)</a:t>
            </a:r>
          </a:p>
          <a:p>
            <a:pPr marL="0" indent="0">
              <a:buNone/>
            </a:pPr>
            <a:endParaRPr lang="en-DE" sz="1800"/>
          </a:p>
        </p:txBody>
      </p:sp>
      <p:sp>
        <p:nvSpPr>
          <p:cNvPr id="6" name="Text Placeholder 5">
            <a:extLst>
              <a:ext uri="{FF2B5EF4-FFF2-40B4-BE49-F238E27FC236}">
                <a16:creationId xmlns:a16="http://schemas.microsoft.com/office/drawing/2014/main" id="{4B366308-00A0-70CF-A0EF-87FEEA710B47}"/>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6327A07A-3F4D-5E2D-5041-9F8E2AB1DFD2}"/>
              </a:ext>
            </a:extLst>
          </p:cNvPr>
          <p:cNvPicPr>
            <a:picLocks noChangeAspect="1"/>
          </p:cNvPicPr>
          <p:nvPr/>
        </p:nvPicPr>
        <p:blipFill>
          <a:blip r:embed="rId2"/>
          <a:stretch>
            <a:fillRect/>
          </a:stretch>
        </p:blipFill>
        <p:spPr>
          <a:xfrm>
            <a:off x="2868786" y="1073432"/>
            <a:ext cx="3575422" cy="2869645"/>
          </a:xfrm>
          <a:prstGeom prst="rect">
            <a:avLst/>
          </a:prstGeom>
        </p:spPr>
      </p:pic>
    </p:spTree>
    <p:extLst>
      <p:ext uri="{BB962C8B-B14F-4D97-AF65-F5344CB8AC3E}">
        <p14:creationId xmlns:p14="http://schemas.microsoft.com/office/powerpoint/2010/main" val="30327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7C5-C040-CEE0-C4C6-CD7215EDE992}"/>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E7FC42DF-F4F7-C06E-F1F1-DFA413D1F58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4DD9960-F510-577B-FA64-4CB1DCCD5553}"/>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6D6F585F-9D59-D740-6C20-2C447DAD350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A347E91A-C9D3-B2FE-DA1B-01086583DCB4}"/>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C5045693-4FF3-ACE9-0206-3C0D649BD5A2}"/>
              </a:ext>
            </a:extLst>
          </p:cNvPr>
          <p:cNvPicPr>
            <a:picLocks noChangeAspect="1"/>
          </p:cNvPicPr>
          <p:nvPr/>
        </p:nvPicPr>
        <p:blipFill>
          <a:blip r:embed="rId2"/>
          <a:stretch>
            <a:fillRect/>
          </a:stretch>
        </p:blipFill>
        <p:spPr>
          <a:xfrm>
            <a:off x="900498" y="1085964"/>
            <a:ext cx="6910536" cy="3848220"/>
          </a:xfrm>
          <a:prstGeom prst="rect">
            <a:avLst/>
          </a:prstGeom>
        </p:spPr>
      </p:pic>
    </p:spTree>
    <p:extLst>
      <p:ext uri="{BB962C8B-B14F-4D97-AF65-F5344CB8AC3E}">
        <p14:creationId xmlns:p14="http://schemas.microsoft.com/office/powerpoint/2010/main" val="4175041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EC1-2984-D18B-A044-755009460D74}"/>
              </a:ext>
            </a:extLst>
          </p:cNvPr>
          <p:cNvSpPr>
            <a:spLocks noGrp="1"/>
          </p:cNvSpPr>
          <p:nvPr>
            <p:ph type="title"/>
          </p:nvPr>
        </p:nvSpPr>
        <p:spPr/>
        <p:txBody>
          <a:bodyPr/>
          <a:lstStyle/>
          <a:p>
            <a:r>
              <a:rPr lang="en-GB"/>
              <a:t>Best practice for reporting &amp; displaying data</a:t>
            </a:r>
            <a:endParaRPr lang="en-DE"/>
          </a:p>
        </p:txBody>
      </p:sp>
      <p:sp>
        <p:nvSpPr>
          <p:cNvPr id="3" name="Footer Placeholder 2">
            <a:extLst>
              <a:ext uri="{FF2B5EF4-FFF2-40B4-BE49-F238E27FC236}">
                <a16:creationId xmlns:a16="http://schemas.microsoft.com/office/drawing/2014/main" id="{B84AC3C3-828C-7BA0-7FE9-986E7A06F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F0A47B5-19F3-85B5-A33D-A02F73E5063E}"/>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9D41D364-6834-72F9-59E5-C860F6DD9EDD}"/>
              </a:ext>
            </a:extLst>
          </p:cNvPr>
          <p:cNvSpPr>
            <a:spLocks noGrp="1"/>
          </p:cNvSpPr>
          <p:nvPr>
            <p:ph type="body" sz="quarter" idx="14"/>
          </p:nvPr>
        </p:nvSpPr>
        <p:spPr>
          <a:xfrm>
            <a:off x="521550" y="1206773"/>
            <a:ext cx="8101012" cy="3311525"/>
          </a:xfrm>
        </p:spPr>
        <p:txBody>
          <a:bodyPr/>
          <a:lstStyle/>
          <a:p>
            <a:pPr>
              <a:buFont typeface="Arial" panose="020B0604020202020204" pitchFamily="34" charset="0"/>
              <a:buChar char="•"/>
            </a:pPr>
            <a:r>
              <a:rPr lang="en-GB"/>
              <a:t>Most importantly: </a:t>
            </a:r>
            <a:r>
              <a:rPr lang="en-GB" b="1"/>
              <a:t>Know your data!</a:t>
            </a:r>
            <a:endParaRPr lang="en-GB"/>
          </a:p>
          <a:p>
            <a:pPr>
              <a:buFont typeface="Arial" panose="020B0604020202020204" pitchFamily="34" charset="0"/>
              <a:buChar char="•"/>
            </a:pPr>
            <a:r>
              <a:rPr lang="en-GB"/>
              <a:t>When reporting percentages, also report the denominator (i.e. the size of your sample)</a:t>
            </a:r>
          </a:p>
          <a:p>
            <a:pPr>
              <a:buFont typeface="Arial" panose="020B0604020202020204" pitchFamily="34" charset="0"/>
              <a:buChar char="•"/>
            </a:pPr>
            <a:r>
              <a:rPr lang="en-GB"/>
              <a:t>Example: "50% of academics are alcoholics" - it makes a difference whether your sample size is 2 or 2,000.</a:t>
            </a:r>
          </a:p>
          <a:p>
            <a:pPr>
              <a:buFont typeface="Arial" panose="020B0604020202020204" pitchFamily="34" charset="0"/>
              <a:buChar char="•"/>
            </a:pPr>
            <a:r>
              <a:rPr lang="en-GB"/>
              <a:t>When reporting comparisons of absolute frequencies, double-check if your samples are comparable.</a:t>
            </a:r>
          </a:p>
          <a:p>
            <a:pPr>
              <a:buFont typeface="Arial" panose="020B0604020202020204" pitchFamily="34" charset="0"/>
              <a:buChar char="•"/>
            </a:pPr>
            <a:r>
              <a:rPr lang="en-GB"/>
              <a:t>Example: "255 women agree that cats are adorable, but only 5 men." - it makes a difference whether your sample consists of 300 women and 300 men or of 300 women and 10 men.</a:t>
            </a:r>
          </a:p>
          <a:p>
            <a:pPr>
              <a:buFont typeface="Arial" panose="020B0604020202020204" pitchFamily="34" charset="0"/>
              <a:buChar char="•"/>
            </a:pPr>
            <a:r>
              <a:rPr lang="en-GB"/>
              <a:t>When reporting means, also report standard deviations.</a:t>
            </a:r>
          </a:p>
          <a:p>
            <a:endParaRPr lang="en-DE"/>
          </a:p>
        </p:txBody>
      </p:sp>
    </p:spTree>
    <p:extLst>
      <p:ext uri="{BB962C8B-B14F-4D97-AF65-F5344CB8AC3E}">
        <p14:creationId xmlns:p14="http://schemas.microsoft.com/office/powerpoint/2010/main" val="136419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3E86-A3AD-950F-2B10-B325A2699E67}"/>
              </a:ext>
            </a:extLst>
          </p:cNvPr>
          <p:cNvSpPr>
            <a:spLocks noGrp="1"/>
          </p:cNvSpPr>
          <p:nvPr>
            <p:ph type="title"/>
          </p:nvPr>
        </p:nvSpPr>
        <p:spPr/>
        <p:txBody>
          <a:bodyPr/>
          <a:lstStyle/>
          <a:p>
            <a:r>
              <a:rPr lang="en-DE"/>
              <a:t>Best practices</a:t>
            </a:r>
          </a:p>
        </p:txBody>
      </p:sp>
      <p:sp>
        <p:nvSpPr>
          <p:cNvPr id="3" name="Footer Placeholder 2">
            <a:extLst>
              <a:ext uri="{FF2B5EF4-FFF2-40B4-BE49-F238E27FC236}">
                <a16:creationId xmlns:a16="http://schemas.microsoft.com/office/drawing/2014/main" id="{D17DFE94-67CF-BF82-A1A2-1DC3CAFCE8F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D5E63E0-DD13-E374-1F8C-E49BA053A128}"/>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22A6670B-FEE1-4E0B-DE87-F6E4643DA74D}"/>
              </a:ext>
            </a:extLst>
          </p:cNvPr>
          <p:cNvSpPr>
            <a:spLocks noGrp="1"/>
          </p:cNvSpPr>
          <p:nvPr>
            <p:ph type="body" sz="quarter" idx="14"/>
          </p:nvPr>
        </p:nvSpPr>
        <p:spPr/>
        <p:txBody>
          <a:bodyPr/>
          <a:lstStyle/>
          <a:p>
            <a:pPr>
              <a:buFont typeface="Arial" panose="020B0604020202020204" pitchFamily="34" charset="0"/>
              <a:buChar char="•"/>
            </a:pPr>
            <a:r>
              <a:rPr lang="en-GB"/>
              <a:t>Show the data</a:t>
            </a:r>
          </a:p>
          <a:p>
            <a:pPr>
              <a:buFont typeface="Arial" panose="020B0604020202020204" pitchFamily="34" charset="0"/>
              <a:buChar char="•"/>
            </a:pPr>
            <a:r>
              <a:rPr lang="en-GB"/>
              <a:t>Avoid distorting the data</a:t>
            </a:r>
          </a:p>
          <a:p>
            <a:pPr>
              <a:buFont typeface="Arial" panose="020B0604020202020204" pitchFamily="34" charset="0"/>
              <a:buChar char="•"/>
            </a:pPr>
            <a:r>
              <a:rPr lang="en-GB"/>
              <a:t>Keep "Ink-to-data ratio" as low as possible</a:t>
            </a:r>
          </a:p>
          <a:p>
            <a:pPr>
              <a:buFont typeface="Arial" panose="020B0604020202020204" pitchFamily="34" charset="0"/>
              <a:buChar char="•"/>
            </a:pPr>
            <a:r>
              <a:rPr lang="en-GB"/>
              <a:t>Use meaningful x and y labels</a:t>
            </a:r>
          </a:p>
          <a:p>
            <a:pPr>
              <a:buFont typeface="Arial" panose="020B0604020202020204" pitchFamily="34" charset="0"/>
              <a:buChar char="•"/>
            </a:pPr>
            <a:r>
              <a:rPr lang="en-GB"/>
              <a:t>Avoid overplotting (e.g. 3-dimensional plots when only 2 dimensions are displayed)</a:t>
            </a:r>
          </a:p>
          <a:p>
            <a:endParaRPr lang="en-DE"/>
          </a:p>
        </p:txBody>
      </p:sp>
      <p:sp>
        <p:nvSpPr>
          <p:cNvPr id="6" name="Text Placeholder 5">
            <a:extLst>
              <a:ext uri="{FF2B5EF4-FFF2-40B4-BE49-F238E27FC236}">
                <a16:creationId xmlns:a16="http://schemas.microsoft.com/office/drawing/2014/main" id="{40C54A8C-F5C5-E9AA-6DED-224C2B8A98F1}"/>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31164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3883-A428-FA27-F179-FD5D15852125}"/>
              </a:ext>
            </a:extLst>
          </p:cNvPr>
          <p:cNvSpPr>
            <a:spLocks noGrp="1"/>
          </p:cNvSpPr>
          <p:nvPr>
            <p:ph type="title"/>
          </p:nvPr>
        </p:nvSpPr>
        <p:spPr/>
        <p:txBody>
          <a:bodyPr/>
          <a:lstStyle/>
          <a:p>
            <a:r>
              <a:rPr lang="en-DE"/>
              <a:t>Beware of overplotting</a:t>
            </a:r>
          </a:p>
        </p:txBody>
      </p:sp>
      <p:sp>
        <p:nvSpPr>
          <p:cNvPr id="3" name="Footer Placeholder 2">
            <a:extLst>
              <a:ext uri="{FF2B5EF4-FFF2-40B4-BE49-F238E27FC236}">
                <a16:creationId xmlns:a16="http://schemas.microsoft.com/office/drawing/2014/main" id="{676376CB-ACA8-A6E3-EFF5-95941E1D2AD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3C18193-C491-56DA-F5C3-732EC15B72AA}"/>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C721D4E5-D55F-C05B-C6F0-677FE06FEFB6}"/>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DD0EEB81-B81D-8FF0-EF44-614A7F7CD82D}"/>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8D82AB00-D6F9-302E-1B2B-CE44F6C27D97}"/>
              </a:ext>
            </a:extLst>
          </p:cNvPr>
          <p:cNvPicPr>
            <a:picLocks noChangeAspect="1"/>
          </p:cNvPicPr>
          <p:nvPr/>
        </p:nvPicPr>
        <p:blipFill>
          <a:blip r:embed="rId2"/>
          <a:stretch>
            <a:fillRect/>
          </a:stretch>
        </p:blipFill>
        <p:spPr>
          <a:xfrm>
            <a:off x="827584" y="1088384"/>
            <a:ext cx="7129704" cy="3772513"/>
          </a:xfrm>
          <a:prstGeom prst="rect">
            <a:avLst/>
          </a:prstGeom>
        </p:spPr>
      </p:pic>
    </p:spTree>
    <p:extLst>
      <p:ext uri="{BB962C8B-B14F-4D97-AF65-F5344CB8AC3E}">
        <p14:creationId xmlns:p14="http://schemas.microsoft.com/office/powerpoint/2010/main" val="3651175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363B-439D-E6CE-725C-E244FB5B3331}"/>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A540BC7-01C7-DAFD-6B12-764CA3B82E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34A56EA-7505-908B-BF98-EFF841FD7B5B}"/>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BA8F84D6-9ECE-BE32-8A33-C827C9E7633A}"/>
              </a:ext>
            </a:extLst>
          </p:cNvPr>
          <p:cNvSpPr>
            <a:spLocks noGrp="1"/>
          </p:cNvSpPr>
          <p:nvPr>
            <p:ph type="body" sz="quarter" idx="14"/>
          </p:nvPr>
        </p:nvSpPr>
        <p:spPr>
          <a:xfrm>
            <a:off x="521550" y="1206774"/>
            <a:ext cx="8101012" cy="3650504"/>
          </a:xfrm>
        </p:spPr>
        <p:txBody>
          <a:bodyPr/>
          <a:lstStyle/>
          <a:p>
            <a:r>
              <a:rPr lang="en-DE"/>
              <a:t>If there is no natural order to your data, order them by value</a:t>
            </a:r>
          </a:p>
        </p:txBody>
      </p:sp>
      <p:pic>
        <p:nvPicPr>
          <p:cNvPr id="7" name="Picture 6">
            <a:extLst>
              <a:ext uri="{FF2B5EF4-FFF2-40B4-BE49-F238E27FC236}">
                <a16:creationId xmlns:a16="http://schemas.microsoft.com/office/drawing/2014/main" id="{A3394678-20BB-9AD5-088A-C327FA3F4C11}"/>
              </a:ext>
            </a:extLst>
          </p:cNvPr>
          <p:cNvPicPr>
            <a:picLocks noChangeAspect="1"/>
          </p:cNvPicPr>
          <p:nvPr/>
        </p:nvPicPr>
        <p:blipFill>
          <a:blip r:embed="rId2"/>
          <a:stretch>
            <a:fillRect/>
          </a:stretch>
        </p:blipFill>
        <p:spPr>
          <a:xfrm>
            <a:off x="685800" y="1638821"/>
            <a:ext cx="7772400" cy="3027802"/>
          </a:xfrm>
          <a:prstGeom prst="rect">
            <a:avLst/>
          </a:prstGeom>
        </p:spPr>
      </p:pic>
    </p:spTree>
    <p:extLst>
      <p:ext uri="{BB962C8B-B14F-4D97-AF65-F5344CB8AC3E}">
        <p14:creationId xmlns:p14="http://schemas.microsoft.com/office/powerpoint/2010/main" val="319892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1092-5AF1-D7EE-D40F-1DFAA0EC8927}"/>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460CC32-7067-6C8D-2C04-6CA28E577F6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56F5C57-B79E-CE97-8647-598C2E2D545D}"/>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46467F21-BE06-8CF5-9C24-BEBF011A2188}"/>
              </a:ext>
            </a:extLst>
          </p:cNvPr>
          <p:cNvSpPr>
            <a:spLocks noGrp="1"/>
          </p:cNvSpPr>
          <p:nvPr>
            <p:ph type="body" sz="quarter" idx="14"/>
          </p:nvPr>
        </p:nvSpPr>
        <p:spPr>
          <a:xfrm>
            <a:off x="521550" y="1206773"/>
            <a:ext cx="8101012" cy="3311525"/>
          </a:xfrm>
        </p:spPr>
        <p:txBody>
          <a:bodyPr/>
          <a:lstStyle/>
          <a:p>
            <a:r>
              <a:rPr lang="en-GB"/>
              <a:t>Don't cut the y axis unless there are good conceptual reasons to do so.</a:t>
            </a:r>
          </a:p>
          <a:p>
            <a:endParaRPr lang="en-DE"/>
          </a:p>
        </p:txBody>
      </p:sp>
      <p:pic>
        <p:nvPicPr>
          <p:cNvPr id="7" name="Picture 6">
            <a:extLst>
              <a:ext uri="{FF2B5EF4-FFF2-40B4-BE49-F238E27FC236}">
                <a16:creationId xmlns:a16="http://schemas.microsoft.com/office/drawing/2014/main" id="{D49CF32D-34B7-512A-8774-939339244984}"/>
              </a:ext>
            </a:extLst>
          </p:cNvPr>
          <p:cNvPicPr>
            <a:picLocks noChangeAspect="1"/>
          </p:cNvPicPr>
          <p:nvPr/>
        </p:nvPicPr>
        <p:blipFill>
          <a:blip r:embed="rId2"/>
          <a:stretch>
            <a:fillRect/>
          </a:stretch>
        </p:blipFill>
        <p:spPr>
          <a:xfrm>
            <a:off x="1520205" y="2036343"/>
            <a:ext cx="6103590" cy="2820934"/>
          </a:xfrm>
          <a:prstGeom prst="rect">
            <a:avLst/>
          </a:prstGeom>
        </p:spPr>
      </p:pic>
    </p:spTree>
    <p:extLst>
      <p:ext uri="{BB962C8B-B14F-4D97-AF65-F5344CB8AC3E}">
        <p14:creationId xmlns:p14="http://schemas.microsoft.com/office/powerpoint/2010/main" val="144422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BC4F-BB09-274B-98AB-9B2B6F990635}"/>
              </a:ext>
            </a:extLst>
          </p:cNvPr>
          <p:cNvSpPr>
            <a:spLocks noGrp="1"/>
          </p:cNvSpPr>
          <p:nvPr>
            <p:ph type="ctrTitle"/>
          </p:nvPr>
        </p:nvSpPr>
        <p:spPr/>
        <p:txBody>
          <a:bodyPr/>
          <a:lstStyle/>
          <a:p>
            <a:r>
              <a:rPr lang="en-US"/>
              <a:t>Visualizing </a:t>
            </a:r>
            <a:r>
              <a:rPr lang="en-US">
                <a:solidFill>
                  <a:srgbClr val="B6CBD8"/>
                </a:solidFill>
              </a:rPr>
              <a:t>(morphological)</a:t>
            </a:r>
            <a:r>
              <a:rPr lang="en-US"/>
              <a:t> data</a:t>
            </a:r>
          </a:p>
        </p:txBody>
      </p:sp>
      <p:sp>
        <p:nvSpPr>
          <p:cNvPr id="3" name="Subtitle 2">
            <a:extLst>
              <a:ext uri="{FF2B5EF4-FFF2-40B4-BE49-F238E27FC236}">
                <a16:creationId xmlns:a16="http://schemas.microsoft.com/office/drawing/2014/main" id="{69BA5259-B790-6849-B52A-2095A837B07F}"/>
              </a:ext>
            </a:extLst>
          </p:cNvPr>
          <p:cNvSpPr>
            <a:spLocks noGrp="1"/>
          </p:cNvSpPr>
          <p:nvPr>
            <p:ph type="subTitle" idx="1"/>
          </p:nvPr>
        </p:nvSpPr>
        <p:spPr>
          <a:xfrm>
            <a:off x="3654278" y="3494160"/>
            <a:ext cx="4950169" cy="604640"/>
          </a:xfrm>
        </p:spPr>
        <p:txBody>
          <a:bodyPr/>
          <a:lstStyle/>
          <a:p>
            <a:r>
              <a:rPr lang="en-US"/>
              <a:t>Stefan Hartmann</a:t>
            </a:r>
          </a:p>
          <a:p>
            <a:r>
              <a:rPr lang="en-US"/>
              <a:t>HHU Düsseldorf</a:t>
            </a:r>
          </a:p>
        </p:txBody>
      </p:sp>
    </p:spTree>
    <p:extLst>
      <p:ext uri="{BB962C8B-B14F-4D97-AF65-F5344CB8AC3E}">
        <p14:creationId xmlns:p14="http://schemas.microsoft.com/office/powerpoint/2010/main" val="2562405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ECA6-DABE-84CE-5BF8-5E1E27A6C10F}"/>
              </a:ext>
            </a:extLst>
          </p:cNvPr>
          <p:cNvSpPr>
            <a:spLocks noGrp="1"/>
          </p:cNvSpPr>
          <p:nvPr>
            <p:ph type="ctrTitle"/>
          </p:nvPr>
        </p:nvSpPr>
        <p:spPr/>
        <p:txBody>
          <a:bodyPr/>
          <a:lstStyle/>
          <a:p>
            <a:r>
              <a:rPr lang="en-DE"/>
              <a:t>Basics of R</a:t>
            </a:r>
          </a:p>
        </p:txBody>
      </p:sp>
      <p:sp>
        <p:nvSpPr>
          <p:cNvPr id="3" name="Subtitle 2">
            <a:extLst>
              <a:ext uri="{FF2B5EF4-FFF2-40B4-BE49-F238E27FC236}">
                <a16:creationId xmlns:a16="http://schemas.microsoft.com/office/drawing/2014/main" id="{0356E023-EE6B-D642-11F3-71FB7E04A2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627696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7962-A876-3773-35C0-4C83EE7CF0B8}"/>
              </a:ext>
            </a:extLst>
          </p:cNvPr>
          <p:cNvSpPr>
            <a:spLocks noGrp="1"/>
          </p:cNvSpPr>
          <p:nvPr>
            <p:ph type="title"/>
          </p:nvPr>
        </p:nvSpPr>
        <p:spPr/>
        <p:txBody>
          <a:bodyPr/>
          <a:lstStyle/>
          <a:p>
            <a:r>
              <a:rPr lang="en-DE"/>
              <a:t>R and RStudio</a:t>
            </a:r>
          </a:p>
        </p:txBody>
      </p:sp>
      <p:sp>
        <p:nvSpPr>
          <p:cNvPr id="3" name="Footer Placeholder 2">
            <a:extLst>
              <a:ext uri="{FF2B5EF4-FFF2-40B4-BE49-F238E27FC236}">
                <a16:creationId xmlns:a16="http://schemas.microsoft.com/office/drawing/2014/main" id="{D101CB83-2CF7-1424-676B-5ADCD05BE86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0CAC7E7-556B-7607-0766-01A5751F71E3}"/>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6" name="Text Placeholder 5">
            <a:extLst>
              <a:ext uri="{FF2B5EF4-FFF2-40B4-BE49-F238E27FC236}">
                <a16:creationId xmlns:a16="http://schemas.microsoft.com/office/drawing/2014/main" id="{12B52CEA-2FE7-9905-F1AF-8BED422279BF}"/>
              </a:ext>
            </a:extLst>
          </p:cNvPr>
          <p:cNvSpPr>
            <a:spLocks noGrp="1"/>
          </p:cNvSpPr>
          <p:nvPr>
            <p:ph type="body" sz="quarter" idx="15"/>
          </p:nvPr>
        </p:nvSpPr>
        <p:spPr/>
        <p:txBody>
          <a:bodyPr/>
          <a:lstStyle/>
          <a:p>
            <a:endParaRPr lang="en-DE"/>
          </a:p>
        </p:txBody>
      </p:sp>
      <p:pic>
        <p:nvPicPr>
          <p:cNvPr id="8" name="Picture 7">
            <a:extLst>
              <a:ext uri="{FF2B5EF4-FFF2-40B4-BE49-F238E27FC236}">
                <a16:creationId xmlns:a16="http://schemas.microsoft.com/office/drawing/2014/main" id="{C3CC7A3A-B197-132D-1709-79FFC53BC87E}"/>
              </a:ext>
            </a:extLst>
          </p:cNvPr>
          <p:cNvPicPr>
            <a:picLocks noChangeAspect="1"/>
          </p:cNvPicPr>
          <p:nvPr/>
        </p:nvPicPr>
        <p:blipFill>
          <a:blip r:embed="rId2"/>
          <a:stretch>
            <a:fillRect/>
          </a:stretch>
        </p:blipFill>
        <p:spPr>
          <a:xfrm>
            <a:off x="755576" y="1707505"/>
            <a:ext cx="2197100" cy="1587500"/>
          </a:xfrm>
          <a:prstGeom prst="rect">
            <a:avLst/>
          </a:prstGeom>
        </p:spPr>
      </p:pic>
      <p:pic>
        <p:nvPicPr>
          <p:cNvPr id="1028" name="Picture 4" descr="Logo Blue Grey">
            <a:extLst>
              <a:ext uri="{FF2B5EF4-FFF2-40B4-BE49-F238E27FC236}">
                <a16:creationId xmlns:a16="http://schemas.microsoft.com/office/drawing/2014/main" id="{ADBDD212-90ED-DB33-8994-339975EC6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17786"/>
            <a:ext cx="4572000" cy="1605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252E94-4314-1992-2404-36AEDA358628}"/>
              </a:ext>
            </a:extLst>
          </p:cNvPr>
          <p:cNvSpPr txBox="1"/>
          <p:nvPr/>
        </p:nvSpPr>
        <p:spPr>
          <a:xfrm>
            <a:off x="204199" y="3583037"/>
            <a:ext cx="2855633" cy="400110"/>
          </a:xfrm>
          <a:prstGeom prst="rect">
            <a:avLst/>
          </a:prstGeom>
          <a:noFill/>
        </p:spPr>
        <p:txBody>
          <a:bodyPr wrap="square" rtlCol="0">
            <a:spAutoFit/>
          </a:bodyPr>
          <a:lstStyle/>
          <a:p>
            <a:pPr algn="ctr"/>
            <a:r>
              <a:rPr lang="en-DE" sz="2000" dirty="0" err="1"/>
              <a:t>programming language</a:t>
            </a:r>
          </a:p>
        </p:txBody>
      </p:sp>
      <p:sp>
        <p:nvSpPr>
          <p:cNvPr id="10" name="TextBox 9">
            <a:extLst>
              <a:ext uri="{FF2B5EF4-FFF2-40B4-BE49-F238E27FC236}">
                <a16:creationId xmlns:a16="http://schemas.microsoft.com/office/drawing/2014/main" id="{34A66DB1-5703-C77E-EEC5-B89F81491216}"/>
              </a:ext>
            </a:extLst>
          </p:cNvPr>
          <p:cNvSpPr txBox="1"/>
          <p:nvPr/>
        </p:nvSpPr>
        <p:spPr>
          <a:xfrm>
            <a:off x="4211960" y="3661356"/>
            <a:ext cx="4211959" cy="400110"/>
          </a:xfrm>
          <a:prstGeom prst="rect">
            <a:avLst/>
          </a:prstGeom>
          <a:noFill/>
        </p:spPr>
        <p:txBody>
          <a:bodyPr wrap="square" rtlCol="0">
            <a:spAutoFit/>
          </a:bodyPr>
          <a:lstStyle/>
          <a:p>
            <a:pPr algn="ctr"/>
            <a:r>
              <a:rPr lang="en-DE" sz="2000" dirty="0" err="1"/>
              <a:t>Integrated Developing Environment</a:t>
            </a:r>
          </a:p>
        </p:txBody>
      </p:sp>
    </p:spTree>
    <p:extLst>
      <p:ext uri="{BB962C8B-B14F-4D97-AF65-F5344CB8AC3E}">
        <p14:creationId xmlns:p14="http://schemas.microsoft.com/office/powerpoint/2010/main" val="486948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B77D-E2EC-877B-C644-7B2FF9D52E08}"/>
              </a:ext>
            </a:extLst>
          </p:cNvPr>
          <p:cNvSpPr>
            <a:spLocks noGrp="1"/>
          </p:cNvSpPr>
          <p:nvPr>
            <p:ph type="title"/>
          </p:nvPr>
        </p:nvSpPr>
        <p:spPr/>
        <p:txBody>
          <a:bodyPr/>
          <a:lstStyle/>
          <a:p>
            <a:r>
              <a:rPr lang="en-DE"/>
              <a:t>Basics of R and RStudio</a:t>
            </a:r>
          </a:p>
        </p:txBody>
      </p:sp>
      <p:sp>
        <p:nvSpPr>
          <p:cNvPr id="3" name="Footer Placeholder 2">
            <a:extLst>
              <a:ext uri="{FF2B5EF4-FFF2-40B4-BE49-F238E27FC236}">
                <a16:creationId xmlns:a16="http://schemas.microsoft.com/office/drawing/2014/main" id="{06E4C66C-D60B-8F79-294E-C15D056E2B7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02971CF-7B56-25EC-0C7D-3400E280E719}"/>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57522E64-F7FA-AF0B-8398-A4EA4EE2F774}"/>
              </a:ext>
            </a:extLst>
          </p:cNvPr>
          <p:cNvSpPr>
            <a:spLocks noGrp="1"/>
          </p:cNvSpPr>
          <p:nvPr>
            <p:ph type="body" sz="quarter" idx="14"/>
          </p:nvPr>
        </p:nvSpPr>
        <p:spPr/>
        <p:txBody>
          <a:bodyPr/>
          <a:lstStyle/>
          <a:p>
            <a:r>
              <a:rPr lang="en-DE"/>
              <a:t>R: </a:t>
            </a:r>
            <a:r>
              <a:rPr lang="en-GB"/>
              <a:t>https://cran.r-project.org/</a:t>
            </a:r>
          </a:p>
          <a:p>
            <a:endParaRPr lang="en-GB"/>
          </a:p>
          <a:p>
            <a:r>
              <a:rPr lang="en-GB"/>
              <a:t>RStudio: https://posit.co/download/rstudio-desktop/</a:t>
            </a:r>
          </a:p>
          <a:p>
            <a:endParaRPr lang="en-GB"/>
          </a:p>
          <a:p>
            <a:endParaRPr lang="en-DE"/>
          </a:p>
        </p:txBody>
      </p:sp>
      <p:sp>
        <p:nvSpPr>
          <p:cNvPr id="6" name="Text Placeholder 5">
            <a:extLst>
              <a:ext uri="{FF2B5EF4-FFF2-40B4-BE49-F238E27FC236}">
                <a16:creationId xmlns:a16="http://schemas.microsoft.com/office/drawing/2014/main" id="{965384AA-F17E-D438-2672-845FB1FBCFFC}"/>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2967480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CCD3-DE56-48BB-3C24-6BE6B0CC4EBC}"/>
              </a:ext>
            </a:extLst>
          </p:cNvPr>
          <p:cNvSpPr>
            <a:spLocks noGrp="1"/>
          </p:cNvSpPr>
          <p:nvPr>
            <p:ph type="title"/>
          </p:nvPr>
        </p:nvSpPr>
        <p:spPr/>
        <p:txBody>
          <a:bodyPr/>
          <a:lstStyle/>
          <a:p>
            <a:r>
              <a:rPr lang="en-DE"/>
              <a:t>Basics of R</a:t>
            </a:r>
          </a:p>
        </p:txBody>
      </p:sp>
      <p:sp>
        <p:nvSpPr>
          <p:cNvPr id="3" name="Footer Placeholder 2">
            <a:extLst>
              <a:ext uri="{FF2B5EF4-FFF2-40B4-BE49-F238E27FC236}">
                <a16:creationId xmlns:a16="http://schemas.microsoft.com/office/drawing/2014/main" id="{64DAD221-5889-9836-F6A7-D0357EE82859}"/>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6DFC120-CFD5-23B3-4A70-285ED3BC9B42}"/>
              </a:ext>
            </a:extLst>
          </p:cNvPr>
          <p:cNvSpPr>
            <a:spLocks noGrp="1"/>
          </p:cNvSpPr>
          <p:nvPr>
            <p:ph type="sldNum" sz="quarter" idx="12"/>
          </p:nvPr>
        </p:nvSpPr>
        <p:spPr/>
        <p:txBody>
          <a:bodyPr/>
          <a:lstStyle/>
          <a:p>
            <a:pPr>
              <a:defRPr/>
            </a:pPr>
            <a:fld id="{9D195BCC-3514-4B1B-9C18-24F3D67EC549}" type="slidenum">
              <a:rPr lang="de-DE"/>
              <a:t>23</a:t>
            </a:fld>
            <a:endParaRPr lang="de-DE" dirty="0"/>
          </a:p>
        </p:txBody>
      </p:sp>
      <p:sp>
        <p:nvSpPr>
          <p:cNvPr id="5" name="Text Placeholder 4">
            <a:extLst>
              <a:ext uri="{FF2B5EF4-FFF2-40B4-BE49-F238E27FC236}">
                <a16:creationId xmlns:a16="http://schemas.microsoft.com/office/drawing/2014/main" id="{9C1A2C57-7133-288C-FEC7-F1621DE0D9B4}"/>
              </a:ext>
            </a:extLst>
          </p:cNvPr>
          <p:cNvSpPr>
            <a:spLocks noGrp="1"/>
          </p:cNvSpPr>
          <p:nvPr>
            <p:ph type="body" sz="quarter" idx="14"/>
          </p:nvPr>
        </p:nvSpPr>
        <p:spPr/>
        <p:txBody>
          <a:bodyPr/>
          <a:lstStyle/>
          <a:p>
            <a:r>
              <a:rPr lang="en-DE"/>
              <a:t>R is, first and foremost, a </a:t>
            </a:r>
            <a:r>
              <a:rPr lang="en-DE" b="1"/>
              <a:t>programming language</a:t>
            </a:r>
          </a:p>
          <a:p>
            <a:endParaRPr lang="en-DE"/>
          </a:p>
          <a:p>
            <a:r>
              <a:rPr lang="en-DE"/>
              <a:t>RStudio is an </a:t>
            </a:r>
            <a:r>
              <a:rPr lang="en-DE" b="1"/>
              <a:t>Integrated Developer Environment </a:t>
            </a:r>
            <a:r>
              <a:rPr lang="en-DE"/>
              <a:t>(IDE) that provides a user-friendly "window" to R</a:t>
            </a:r>
          </a:p>
          <a:p>
            <a:endParaRPr lang="en-DE"/>
          </a:p>
          <a:p>
            <a:r>
              <a:rPr lang="en-DE"/>
              <a:t>There are two "dialects" of R:</a:t>
            </a:r>
          </a:p>
          <a:p>
            <a:pPr lvl="1"/>
            <a:r>
              <a:rPr lang="en-DE"/>
              <a:t>base R,</a:t>
            </a:r>
          </a:p>
          <a:p>
            <a:pPr lvl="1"/>
            <a:endParaRPr lang="en-DE"/>
          </a:p>
          <a:p>
            <a:pPr lvl="1"/>
            <a:r>
              <a:rPr lang="en-DE"/>
              <a:t>the </a:t>
            </a:r>
            <a:r>
              <a:rPr lang="en-DE" b="1"/>
              <a:t>"tidyverse" </a:t>
            </a:r>
            <a:r>
              <a:rPr lang="en-DE"/>
              <a:t>syntax</a:t>
            </a:r>
          </a:p>
        </p:txBody>
      </p:sp>
      <p:sp>
        <p:nvSpPr>
          <p:cNvPr id="6" name="Text Placeholder 5">
            <a:extLst>
              <a:ext uri="{FF2B5EF4-FFF2-40B4-BE49-F238E27FC236}">
                <a16:creationId xmlns:a16="http://schemas.microsoft.com/office/drawing/2014/main" id="{D14662D9-A038-A51C-B2F1-0CA5E3A92010}"/>
              </a:ext>
            </a:extLst>
          </p:cNvPr>
          <p:cNvSpPr>
            <a:spLocks noGrp="1"/>
          </p:cNvSpPr>
          <p:nvPr>
            <p:ph type="body" sz="quarter" idx="15"/>
          </p:nvPr>
        </p:nvSpPr>
        <p:spPr/>
        <p:txBody>
          <a:bodyPr/>
          <a:lstStyle/>
          <a:p>
            <a:r>
              <a:rPr lang="en-DE"/>
              <a:t>Things to know about R</a:t>
            </a:r>
          </a:p>
        </p:txBody>
      </p:sp>
    </p:spTree>
    <p:extLst>
      <p:ext uri="{BB962C8B-B14F-4D97-AF65-F5344CB8AC3E}">
        <p14:creationId xmlns:p14="http://schemas.microsoft.com/office/powerpoint/2010/main" val="303959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7883-96DC-89C7-E1DA-830F1E427F85}"/>
              </a:ext>
            </a:extLst>
          </p:cNvPr>
          <p:cNvSpPr>
            <a:spLocks noGrp="1"/>
          </p:cNvSpPr>
          <p:nvPr>
            <p:ph type="title"/>
          </p:nvPr>
        </p:nvSpPr>
        <p:spPr/>
        <p:txBody>
          <a:bodyPr/>
          <a:lstStyle/>
          <a:p>
            <a:r>
              <a:rPr lang="en-DE"/>
              <a:t>The RStudio Interface</a:t>
            </a:r>
          </a:p>
        </p:txBody>
      </p:sp>
      <p:sp>
        <p:nvSpPr>
          <p:cNvPr id="3" name="Footer Placeholder 2">
            <a:extLst>
              <a:ext uri="{FF2B5EF4-FFF2-40B4-BE49-F238E27FC236}">
                <a16:creationId xmlns:a16="http://schemas.microsoft.com/office/drawing/2014/main" id="{D3778BB2-E5CC-52B3-2E65-4E3B3A01C4B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D56546C-76E9-9240-1531-33D6C46CA600}"/>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CECF2DA0-A347-27AD-D9B4-846C118E5B8D}"/>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65CAFC1-D057-CD20-A8F7-0C164C5B2C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5645FB09-D74A-8CBD-4093-6F304D3F2E3E}"/>
              </a:ext>
            </a:extLst>
          </p:cNvPr>
          <p:cNvPicPr>
            <a:picLocks noChangeAspect="1"/>
          </p:cNvPicPr>
          <p:nvPr/>
        </p:nvPicPr>
        <p:blipFill>
          <a:blip r:embed="rId2"/>
          <a:stretch>
            <a:fillRect/>
          </a:stretch>
        </p:blipFill>
        <p:spPr>
          <a:xfrm>
            <a:off x="1179852" y="1122719"/>
            <a:ext cx="6784296" cy="3769054"/>
          </a:xfrm>
          <a:prstGeom prst="rect">
            <a:avLst/>
          </a:prstGeom>
        </p:spPr>
      </p:pic>
    </p:spTree>
    <p:extLst>
      <p:ext uri="{BB962C8B-B14F-4D97-AF65-F5344CB8AC3E}">
        <p14:creationId xmlns:p14="http://schemas.microsoft.com/office/powerpoint/2010/main" val="2027109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6B6B-C078-E216-A9A2-E47FFC193495}"/>
              </a:ext>
            </a:extLst>
          </p:cNvPr>
          <p:cNvSpPr>
            <a:spLocks noGrp="1"/>
          </p:cNvSpPr>
          <p:nvPr>
            <p:ph type="title"/>
          </p:nvPr>
        </p:nvSpPr>
        <p:spPr/>
        <p:txBody>
          <a:bodyPr/>
          <a:lstStyle/>
          <a:p>
            <a:r>
              <a:rPr lang="en-DE"/>
              <a:t>First steps in R</a:t>
            </a:r>
          </a:p>
        </p:txBody>
      </p:sp>
      <p:sp>
        <p:nvSpPr>
          <p:cNvPr id="3" name="Footer Placeholder 2">
            <a:extLst>
              <a:ext uri="{FF2B5EF4-FFF2-40B4-BE49-F238E27FC236}">
                <a16:creationId xmlns:a16="http://schemas.microsoft.com/office/drawing/2014/main" id="{B3722E4F-0F6A-DA58-EF31-C02A345B0B1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4E6D16-9AF1-B58D-C53D-BE17EF864DD5}"/>
              </a:ext>
            </a:extLst>
          </p:cNvPr>
          <p:cNvSpPr>
            <a:spLocks noGrp="1"/>
          </p:cNvSpPr>
          <p:nvPr>
            <p:ph type="sldNum" sz="quarter" idx="12"/>
          </p:nvPr>
        </p:nvSpPr>
        <p:spPr/>
        <p:txBody>
          <a:bodyPr/>
          <a:lstStyle/>
          <a:p>
            <a:pPr>
              <a:defRPr/>
            </a:pPr>
            <a:fld id="{9D195BCC-3514-4B1B-9C18-24F3D67EC549}" type="slidenum">
              <a:rPr lang="de-DE"/>
              <a:t>25</a:t>
            </a:fld>
            <a:endParaRPr lang="de-DE" dirty="0"/>
          </a:p>
        </p:txBody>
      </p:sp>
      <p:sp>
        <p:nvSpPr>
          <p:cNvPr id="5" name="Text Placeholder 4">
            <a:extLst>
              <a:ext uri="{FF2B5EF4-FFF2-40B4-BE49-F238E27FC236}">
                <a16:creationId xmlns:a16="http://schemas.microsoft.com/office/drawing/2014/main" id="{DBE7E7BF-781D-54FD-B302-4E98D6F5D7F0}"/>
              </a:ext>
            </a:extLst>
          </p:cNvPr>
          <p:cNvSpPr>
            <a:spLocks noGrp="1"/>
          </p:cNvSpPr>
          <p:nvPr>
            <p:ph type="body" sz="quarter" idx="14"/>
          </p:nvPr>
        </p:nvSpPr>
        <p:spPr/>
        <p:txBody>
          <a:bodyPr/>
          <a:lstStyle/>
          <a:p>
            <a:r>
              <a:rPr lang="en-DE"/>
              <a:t>Please try:</a:t>
            </a:r>
          </a:p>
          <a:p>
            <a:endParaRPr lang="en-DE"/>
          </a:p>
          <a:p>
            <a:pPr marL="0" indent="0">
              <a:buNone/>
            </a:pPr>
            <a:r>
              <a:rPr lang="en-DE">
                <a:latin typeface="Courier New" panose="02070309020205020404" pitchFamily="49" charset="0"/>
                <a:cs typeface="Courier New" panose="02070309020205020404" pitchFamily="49" charset="0"/>
              </a:rPr>
              <a:t>2 + 2</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sqrt(25)</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5*6</a:t>
            </a:r>
          </a:p>
        </p:txBody>
      </p:sp>
      <p:sp>
        <p:nvSpPr>
          <p:cNvPr id="6" name="Text Placeholder 5">
            <a:extLst>
              <a:ext uri="{FF2B5EF4-FFF2-40B4-BE49-F238E27FC236}">
                <a16:creationId xmlns:a16="http://schemas.microsoft.com/office/drawing/2014/main" id="{1AC3CEF2-136C-4158-A87A-E9002872A74E}"/>
              </a:ext>
            </a:extLst>
          </p:cNvPr>
          <p:cNvSpPr>
            <a:spLocks noGrp="1"/>
          </p:cNvSpPr>
          <p:nvPr>
            <p:ph type="body" sz="quarter" idx="15"/>
          </p:nvPr>
        </p:nvSpPr>
        <p:spPr/>
        <p:txBody>
          <a:bodyPr/>
          <a:lstStyle/>
          <a:p>
            <a:r>
              <a:rPr lang="en-DE"/>
              <a:t>R as a calculator</a:t>
            </a:r>
          </a:p>
        </p:txBody>
      </p:sp>
    </p:spTree>
    <p:extLst>
      <p:ext uri="{BB962C8B-B14F-4D97-AF65-F5344CB8AC3E}">
        <p14:creationId xmlns:p14="http://schemas.microsoft.com/office/powerpoint/2010/main" val="1037665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B5BC-7822-452C-C618-80F9D52C9C83}"/>
              </a:ext>
            </a:extLst>
          </p:cNvPr>
          <p:cNvSpPr>
            <a:spLocks noGrp="1"/>
          </p:cNvSpPr>
          <p:nvPr>
            <p:ph type="title"/>
          </p:nvPr>
        </p:nvSpPr>
        <p:spPr/>
        <p:txBody>
          <a:bodyPr/>
          <a:lstStyle/>
          <a:p>
            <a:r>
              <a:rPr lang="en-DE"/>
              <a:t>Getting data into R</a:t>
            </a:r>
          </a:p>
        </p:txBody>
      </p:sp>
      <p:sp>
        <p:nvSpPr>
          <p:cNvPr id="3" name="Footer Placeholder 2">
            <a:extLst>
              <a:ext uri="{FF2B5EF4-FFF2-40B4-BE49-F238E27FC236}">
                <a16:creationId xmlns:a16="http://schemas.microsoft.com/office/drawing/2014/main" id="{FDDADA31-77E7-84A6-B035-E1EDBA995465}"/>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737BAE-04D3-CA18-D0B6-5B5DB60C4C4A}"/>
              </a:ext>
            </a:extLst>
          </p:cNvPr>
          <p:cNvSpPr>
            <a:spLocks noGrp="1"/>
          </p:cNvSpPr>
          <p:nvPr>
            <p:ph type="sldNum" sz="quarter" idx="12"/>
          </p:nvPr>
        </p:nvSpPr>
        <p:spPr/>
        <p:txBody>
          <a:bodyPr/>
          <a:lstStyle/>
          <a:p>
            <a:pPr>
              <a:defRPr/>
            </a:pPr>
            <a:fld id="{9D195BCC-3514-4B1B-9C18-24F3D67EC549}" type="slidenum">
              <a:rPr lang="de-DE"/>
              <a:t>26</a:t>
            </a:fld>
            <a:endParaRPr lang="de-DE" dirty="0"/>
          </a:p>
        </p:txBody>
      </p:sp>
      <p:sp>
        <p:nvSpPr>
          <p:cNvPr id="5" name="Text Placeholder 4">
            <a:extLst>
              <a:ext uri="{FF2B5EF4-FFF2-40B4-BE49-F238E27FC236}">
                <a16:creationId xmlns:a16="http://schemas.microsoft.com/office/drawing/2014/main" id="{F75D374C-EEA0-F026-2E4F-7A6024EC7732}"/>
              </a:ext>
            </a:extLst>
          </p:cNvPr>
          <p:cNvSpPr>
            <a:spLocks noGrp="1"/>
          </p:cNvSpPr>
          <p:nvPr>
            <p:ph type="body" sz="quarter" idx="14"/>
          </p:nvPr>
        </p:nvSpPr>
        <p:spPr>
          <a:xfrm>
            <a:off x="521550" y="1566813"/>
            <a:ext cx="8101012" cy="3311524"/>
          </a:xfrm>
        </p:spPr>
        <p:txBody>
          <a:bodyPr/>
          <a:lstStyle/>
          <a:p>
            <a:r>
              <a:rPr lang="en-DE"/>
              <a:t>Ground rule: R is "stupid".</a:t>
            </a:r>
          </a:p>
          <a:p>
            <a:r>
              <a:rPr lang="en-DE"/>
              <a:t>Unlike Google or ChatGPT, R doesn't try to correct our errors.</a:t>
            </a:r>
          </a:p>
          <a:p>
            <a:r>
              <a:rPr lang="en-DE"/>
              <a:t>Among other things, this means that...</a:t>
            </a:r>
          </a:p>
          <a:p>
            <a:pPr lvl="1"/>
            <a:r>
              <a:rPr lang="en-DE"/>
              <a:t>it is case sensitive</a:t>
            </a:r>
          </a:p>
          <a:p>
            <a:pPr lvl="1"/>
            <a:r>
              <a:rPr lang="en-DE"/>
              <a:t>in some contexts, it makes a difference if you use scarequotes or not</a:t>
            </a:r>
          </a:p>
          <a:p>
            <a:pPr lvl="1"/>
            <a:r>
              <a:rPr lang="en-DE"/>
              <a:t>When it has assigned a data type to an object, it will stick to it: if it thinks that "26" is a set of strings (characters) and not a number, then it won't do any calculations with it, unless you coerce it to treat it as a number using a command like </a:t>
            </a:r>
            <a:r>
              <a:rPr lang="en-DE">
                <a:latin typeface="Courier New" panose="02070309020205020404" pitchFamily="49" charset="0"/>
                <a:cs typeface="Courier New" panose="02070309020205020404" pitchFamily="49" charset="0"/>
              </a:rPr>
              <a:t>as.numeric()</a:t>
            </a:r>
            <a:r>
              <a:rPr lang="en-DE"/>
              <a:t>.</a:t>
            </a:r>
          </a:p>
          <a:p>
            <a:r>
              <a:rPr lang="en-DE"/>
              <a:t>See </a:t>
            </a:r>
            <a:r>
              <a:rPr lang="en-GB">
                <a:hlinkClick r:id="rId2"/>
              </a:rPr>
              <a:t>https://www.burns-stat.com/documents/books/the-r-inferno/</a:t>
            </a:r>
            <a:r>
              <a:rPr lang="en-DE"/>
              <a:t> for entertaining examples of R users' common errors.</a:t>
            </a:r>
          </a:p>
          <a:p>
            <a:pPr lvl="1"/>
            <a:endParaRPr lang="en-DE"/>
          </a:p>
        </p:txBody>
      </p:sp>
      <p:sp>
        <p:nvSpPr>
          <p:cNvPr id="6" name="Text Placeholder 5">
            <a:extLst>
              <a:ext uri="{FF2B5EF4-FFF2-40B4-BE49-F238E27FC236}">
                <a16:creationId xmlns:a16="http://schemas.microsoft.com/office/drawing/2014/main" id="{81E23D12-FABD-107A-B820-F6FE58F3F265}"/>
              </a:ext>
            </a:extLst>
          </p:cNvPr>
          <p:cNvSpPr>
            <a:spLocks noGrp="1"/>
          </p:cNvSpPr>
          <p:nvPr>
            <p:ph type="body" sz="quarter" idx="15"/>
          </p:nvPr>
        </p:nvSpPr>
        <p:spPr/>
        <p:txBody>
          <a:bodyPr/>
          <a:lstStyle/>
          <a:p>
            <a:r>
              <a:rPr lang="en-DE"/>
              <a:t>Important preliminaries</a:t>
            </a:r>
          </a:p>
        </p:txBody>
      </p:sp>
    </p:spTree>
    <p:extLst>
      <p:ext uri="{BB962C8B-B14F-4D97-AF65-F5344CB8AC3E}">
        <p14:creationId xmlns:p14="http://schemas.microsoft.com/office/powerpoint/2010/main" val="29522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C6F-7FEE-69A4-8EDB-7576F4FF3A6E}"/>
              </a:ext>
            </a:extLst>
          </p:cNvPr>
          <p:cNvSpPr>
            <a:spLocks noGrp="1"/>
          </p:cNvSpPr>
          <p:nvPr>
            <p:ph type="ctrTitle"/>
          </p:nvPr>
        </p:nvSpPr>
        <p:spPr/>
        <p:txBody>
          <a:bodyPr/>
          <a:lstStyle/>
          <a:p>
            <a:r>
              <a:rPr lang="en-DE"/>
              <a:t>Data wrangling in R</a:t>
            </a:r>
          </a:p>
        </p:txBody>
      </p:sp>
      <p:sp>
        <p:nvSpPr>
          <p:cNvPr id="3" name="Subtitle 2">
            <a:extLst>
              <a:ext uri="{FF2B5EF4-FFF2-40B4-BE49-F238E27FC236}">
                <a16:creationId xmlns:a16="http://schemas.microsoft.com/office/drawing/2014/main" id="{0B8BAB53-F276-3227-DFE6-7D6047CF30E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69257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D523-A718-CB47-E59C-B2BD548993EC}"/>
              </a:ext>
            </a:extLst>
          </p:cNvPr>
          <p:cNvSpPr>
            <a:spLocks noGrp="1"/>
          </p:cNvSpPr>
          <p:nvPr>
            <p:ph type="title"/>
          </p:nvPr>
        </p:nvSpPr>
        <p:spPr/>
        <p:txBody>
          <a:bodyPr/>
          <a:lstStyle/>
          <a:p>
            <a:r>
              <a:rPr lang="en-DE"/>
              <a:t>Data</a:t>
            </a:r>
          </a:p>
        </p:txBody>
      </p:sp>
      <p:sp>
        <p:nvSpPr>
          <p:cNvPr id="3" name="Footer Placeholder 2">
            <a:extLst>
              <a:ext uri="{FF2B5EF4-FFF2-40B4-BE49-F238E27FC236}">
                <a16:creationId xmlns:a16="http://schemas.microsoft.com/office/drawing/2014/main" id="{DDBDD58F-C95C-744D-382F-7E732DAB00AE}"/>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15C19B47-EE1C-0962-97A0-666821C52B9F}"/>
              </a:ext>
            </a:extLst>
          </p:cNvPr>
          <p:cNvSpPr>
            <a:spLocks noGrp="1"/>
          </p:cNvSpPr>
          <p:nvPr>
            <p:ph type="sldNum" sz="quarter" idx="12"/>
          </p:nvPr>
        </p:nvSpPr>
        <p:spPr/>
        <p:txBody>
          <a:bodyPr/>
          <a:lstStyle/>
          <a:p>
            <a:pPr>
              <a:defRPr/>
            </a:pPr>
            <a:fld id="{9D195BCC-3514-4B1B-9C18-24F3D67EC549}" type="slidenum">
              <a:rPr lang="de-DE"/>
              <a:t>28</a:t>
            </a:fld>
            <a:endParaRPr lang="de-DE" dirty="0"/>
          </a:p>
        </p:txBody>
      </p:sp>
      <p:sp>
        <p:nvSpPr>
          <p:cNvPr id="5" name="Text Placeholder 4">
            <a:extLst>
              <a:ext uri="{FF2B5EF4-FFF2-40B4-BE49-F238E27FC236}">
                <a16:creationId xmlns:a16="http://schemas.microsoft.com/office/drawing/2014/main" id="{6579C738-326E-8138-182D-FBB8A6B865C7}"/>
              </a:ext>
            </a:extLst>
          </p:cNvPr>
          <p:cNvSpPr>
            <a:spLocks noGrp="1"/>
          </p:cNvSpPr>
          <p:nvPr>
            <p:ph type="body" sz="quarter" idx="14"/>
          </p:nvPr>
        </p:nvSpPr>
        <p:spPr>
          <a:xfrm>
            <a:off x="521550" y="1545752"/>
            <a:ext cx="5634626" cy="3311524"/>
          </a:xfrm>
        </p:spPr>
        <p:txBody>
          <a:bodyPr/>
          <a:lstStyle/>
          <a:p>
            <a:r>
              <a:rPr lang="en-DE"/>
              <a:t>Data available at </a:t>
            </a:r>
            <a:r>
              <a:rPr lang="en-DE" b="1">
                <a:hlinkClick r:id="rId3"/>
              </a:rPr>
              <a:t>https://tinyurl.com/evalmogithub</a:t>
            </a:r>
            <a:endParaRPr lang="en-DE" b="1"/>
          </a:p>
          <a:p>
            <a:endParaRPr lang="en-DE" sz="1200"/>
          </a:p>
          <a:p>
            <a:endParaRPr lang="en-DE" sz="1200"/>
          </a:p>
        </p:txBody>
      </p:sp>
      <p:sp>
        <p:nvSpPr>
          <p:cNvPr id="6" name="Text Placeholder 5">
            <a:extLst>
              <a:ext uri="{FF2B5EF4-FFF2-40B4-BE49-F238E27FC236}">
                <a16:creationId xmlns:a16="http://schemas.microsoft.com/office/drawing/2014/main" id="{55D47B1D-37F4-716A-D26B-8EEB8AEB5DDB}"/>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915218F4-D5E4-76E7-C9FD-958916A3D6F8}"/>
              </a:ext>
            </a:extLst>
          </p:cNvPr>
          <p:cNvPicPr>
            <a:picLocks noChangeAspect="1"/>
          </p:cNvPicPr>
          <p:nvPr/>
        </p:nvPicPr>
        <p:blipFill>
          <a:blip r:embed="rId4"/>
          <a:stretch>
            <a:fillRect/>
          </a:stretch>
        </p:blipFill>
        <p:spPr>
          <a:xfrm>
            <a:off x="6112488" y="1788787"/>
            <a:ext cx="2852000" cy="2954960"/>
          </a:xfrm>
          <a:prstGeom prst="rect">
            <a:avLst/>
          </a:prstGeom>
        </p:spPr>
      </p:pic>
    </p:spTree>
    <p:extLst>
      <p:ext uri="{BB962C8B-B14F-4D97-AF65-F5344CB8AC3E}">
        <p14:creationId xmlns:p14="http://schemas.microsoft.com/office/powerpoint/2010/main" val="379840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18BD-EE45-81CE-26C8-C5F981889EA5}"/>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8F72240E-60D4-A3D8-AF1B-77ECB31922D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D33D6BB-86A0-DE9B-FD2B-2FFF28B3C85F}"/>
              </a:ext>
            </a:extLst>
          </p:cNvPr>
          <p:cNvSpPr>
            <a:spLocks noGrp="1"/>
          </p:cNvSpPr>
          <p:nvPr>
            <p:ph type="sldNum" sz="quarter" idx="12"/>
          </p:nvPr>
        </p:nvSpPr>
        <p:spPr/>
        <p:txBody>
          <a:bodyPr/>
          <a:lstStyle/>
          <a:p>
            <a:fld id="{9D195BCC-3514-4B1B-9C18-24F3D67EC549}" type="slidenum">
              <a:rPr lang="de-DE" smtClean="0"/>
              <a:t>29</a:t>
            </a:fld>
            <a:endParaRPr lang="de-DE"/>
          </a:p>
        </p:txBody>
      </p:sp>
      <p:sp>
        <p:nvSpPr>
          <p:cNvPr id="5" name="Text Placeholder 4">
            <a:extLst>
              <a:ext uri="{FF2B5EF4-FFF2-40B4-BE49-F238E27FC236}">
                <a16:creationId xmlns:a16="http://schemas.microsoft.com/office/drawing/2014/main" id="{6FF352DB-92BD-3A72-D291-C68A9C108F81}"/>
              </a:ext>
            </a:extLst>
          </p:cNvPr>
          <p:cNvSpPr>
            <a:spLocks noGrp="1"/>
          </p:cNvSpPr>
          <p:nvPr>
            <p:ph type="body" sz="quarter" idx="14"/>
          </p:nvPr>
        </p:nvSpPr>
        <p:spPr/>
        <p:txBody>
          <a:bodyPr/>
          <a:lstStyle/>
          <a:p>
            <a:r>
              <a:rPr lang="en-GB" b="1">
                <a:effectLst/>
                <a:latin typeface="Helvetica" pitchFamily="2" charset="0"/>
              </a:rPr>
              <a:t>character</a:t>
            </a:r>
            <a:r>
              <a:rPr lang="en-GB">
                <a:effectLst/>
                <a:latin typeface="Helvetica" pitchFamily="2" charset="0"/>
              </a:rPr>
              <a:t>: </a:t>
            </a:r>
            <a:r>
              <a:rPr lang="en-GB">
                <a:solidFill>
                  <a:srgbClr val="9400D2"/>
                </a:solidFill>
                <a:effectLst/>
                <a:latin typeface="Helvetica" pitchFamily="2" charset="0"/>
              </a:rPr>
              <a:t>"a"</a:t>
            </a:r>
            <a:r>
              <a:rPr lang="en-GB">
                <a:effectLst/>
                <a:latin typeface="Helvetica" pitchFamily="2" charset="0"/>
              </a:rPr>
              <a:t>, </a:t>
            </a:r>
            <a:r>
              <a:rPr lang="en-GB">
                <a:solidFill>
                  <a:srgbClr val="9400D2"/>
                </a:solidFill>
                <a:effectLst/>
                <a:latin typeface="Helvetica" pitchFamily="2" charset="0"/>
              </a:rPr>
              <a:t>"swc"</a:t>
            </a:r>
            <a:endParaRPr lang="en-GB">
              <a:effectLst/>
              <a:latin typeface="Helvetica" pitchFamily="2" charset="0"/>
            </a:endParaRPr>
          </a:p>
          <a:p>
            <a:r>
              <a:rPr lang="en-GB" b="1">
                <a:effectLst/>
                <a:latin typeface="Helvetica" pitchFamily="2" charset="0"/>
              </a:rPr>
              <a:t>double</a:t>
            </a:r>
            <a:r>
              <a:rPr lang="en-GB">
                <a:effectLst/>
                <a:latin typeface="Helvetica" pitchFamily="2" charset="0"/>
              </a:rPr>
              <a:t>: 2, 15.5</a:t>
            </a:r>
          </a:p>
          <a:p>
            <a:r>
              <a:rPr lang="en-GB" b="1">
                <a:effectLst/>
                <a:latin typeface="Helvetica" pitchFamily="2" charset="0"/>
              </a:rPr>
              <a:t>integer</a:t>
            </a:r>
            <a:r>
              <a:rPr lang="en-GB">
                <a:effectLst/>
                <a:latin typeface="Helvetica" pitchFamily="2" charset="0"/>
              </a:rPr>
              <a:t>: 2L (the L tells R R to store this as an integer)</a:t>
            </a:r>
          </a:p>
          <a:p>
            <a:r>
              <a:rPr lang="en-GB" b="1">
                <a:effectLst/>
                <a:latin typeface="Helvetica" pitchFamily="2" charset="0"/>
              </a:rPr>
              <a:t>logical</a:t>
            </a:r>
            <a:r>
              <a:rPr lang="en-GB">
                <a:effectLst/>
                <a:latin typeface="Helvetica" pitchFamily="2" charset="0"/>
              </a:rPr>
              <a:t>: TRUE, FALSE</a:t>
            </a:r>
          </a:p>
          <a:p>
            <a:r>
              <a:rPr lang="en-GB" b="1">
                <a:effectLst/>
                <a:latin typeface="Helvetica" pitchFamily="2" charset="0"/>
              </a:rPr>
              <a:t>complex</a:t>
            </a:r>
            <a:r>
              <a:rPr lang="en-GB">
                <a:effectLst/>
                <a:latin typeface="Helvetica" pitchFamily="2" charset="0"/>
              </a:rPr>
              <a:t>: 1+4i (complex</a:t>
            </a:r>
            <a:r>
              <a:rPr lang="en-GB">
                <a:solidFill>
                  <a:srgbClr val="FF00FF"/>
                </a:solidFill>
                <a:effectLst/>
                <a:latin typeface="Helvetica" pitchFamily="2" charset="0"/>
              </a:rPr>
              <a:t> </a:t>
            </a:r>
            <a:r>
              <a:rPr lang="en-GB">
                <a:effectLst/>
                <a:latin typeface="Helvetica" pitchFamily="2" charset="0"/>
              </a:rPr>
              <a:t>numbers with real</a:t>
            </a:r>
            <a:r>
              <a:rPr lang="en-GB">
                <a:solidFill>
                  <a:srgbClr val="FF00FF"/>
                </a:solidFill>
                <a:effectLst/>
                <a:latin typeface="Helvetica" pitchFamily="2" charset="0"/>
              </a:rPr>
              <a:t> </a:t>
            </a:r>
            <a:r>
              <a:rPr lang="en-GB">
                <a:effectLst/>
                <a:latin typeface="Helvetica" pitchFamily="2" charset="0"/>
              </a:rPr>
              <a:t>and imaginary parts)</a:t>
            </a:r>
          </a:p>
          <a:p>
            <a:endParaRPr lang="en-DE"/>
          </a:p>
        </p:txBody>
      </p:sp>
      <p:sp>
        <p:nvSpPr>
          <p:cNvPr id="6" name="Text Placeholder 5">
            <a:extLst>
              <a:ext uri="{FF2B5EF4-FFF2-40B4-BE49-F238E27FC236}">
                <a16:creationId xmlns:a16="http://schemas.microsoft.com/office/drawing/2014/main" id="{30B10BE4-9286-5A6D-8769-348C43620AFE}"/>
              </a:ext>
            </a:extLst>
          </p:cNvPr>
          <p:cNvSpPr>
            <a:spLocks noGrp="1"/>
          </p:cNvSpPr>
          <p:nvPr>
            <p:ph type="body" sz="quarter" idx="15"/>
          </p:nvPr>
        </p:nvSpPr>
        <p:spPr/>
        <p:txBody>
          <a:bodyPr/>
          <a:lstStyle/>
          <a:p>
            <a:r>
              <a:rPr lang="en-DE"/>
              <a:t>Types of data in R</a:t>
            </a:r>
          </a:p>
        </p:txBody>
      </p:sp>
    </p:spTree>
    <p:extLst>
      <p:ext uri="{BB962C8B-B14F-4D97-AF65-F5344CB8AC3E}">
        <p14:creationId xmlns:p14="http://schemas.microsoft.com/office/powerpoint/2010/main" val="16618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FB1F-C1A1-D2A7-6570-9345D855AA97}"/>
              </a:ext>
            </a:extLst>
          </p:cNvPr>
          <p:cNvSpPr>
            <a:spLocks noGrp="1"/>
          </p:cNvSpPr>
          <p:nvPr>
            <p:ph type="title"/>
          </p:nvPr>
        </p:nvSpPr>
        <p:spPr/>
        <p:txBody>
          <a:bodyPr/>
          <a:lstStyle/>
          <a:p>
            <a:r>
              <a:rPr lang="en-DE"/>
              <a:t>Plan for today</a:t>
            </a:r>
          </a:p>
        </p:txBody>
      </p:sp>
      <p:sp>
        <p:nvSpPr>
          <p:cNvPr id="3" name="Footer Placeholder 2">
            <a:extLst>
              <a:ext uri="{FF2B5EF4-FFF2-40B4-BE49-F238E27FC236}">
                <a16:creationId xmlns:a16="http://schemas.microsoft.com/office/drawing/2014/main" id="{22E5677A-086A-6674-10E2-124329FE369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BF2C6CD-96A4-3C1B-539C-65C303F35273}"/>
              </a:ext>
            </a:extLst>
          </p:cNvPr>
          <p:cNvSpPr>
            <a:spLocks noGrp="1"/>
          </p:cNvSpPr>
          <p:nvPr>
            <p:ph type="sldNum" sz="quarter" idx="12"/>
          </p:nvPr>
        </p:nvSpPr>
        <p:spPr/>
        <p:txBody>
          <a:bodyPr/>
          <a:lstStyle/>
          <a:p>
            <a:pPr>
              <a:defRPr/>
            </a:pPr>
            <a:fld id="{9D195BCC-3514-4B1B-9C18-24F3D67EC549}" type="slidenum">
              <a:rPr lang="de-DE"/>
              <a:t>3</a:t>
            </a:fld>
            <a:endParaRPr lang="de-DE" dirty="0"/>
          </a:p>
        </p:txBody>
      </p:sp>
      <p:sp>
        <p:nvSpPr>
          <p:cNvPr id="5" name="Text Placeholder 4">
            <a:extLst>
              <a:ext uri="{FF2B5EF4-FFF2-40B4-BE49-F238E27FC236}">
                <a16:creationId xmlns:a16="http://schemas.microsoft.com/office/drawing/2014/main" id="{A7DA5137-FCD5-6A27-A636-889751962F54}"/>
              </a:ext>
            </a:extLst>
          </p:cNvPr>
          <p:cNvSpPr>
            <a:spLocks noGrp="1"/>
          </p:cNvSpPr>
          <p:nvPr>
            <p:ph type="body" sz="quarter" idx="14"/>
          </p:nvPr>
        </p:nvSpPr>
        <p:spPr>
          <a:xfrm>
            <a:off x="521550" y="1278781"/>
            <a:ext cx="8101012" cy="3578495"/>
          </a:xfrm>
        </p:spPr>
        <p:txBody>
          <a:bodyPr/>
          <a:lstStyle/>
          <a:p>
            <a:r>
              <a:rPr lang="en-DE"/>
              <a:t>Introduction</a:t>
            </a:r>
          </a:p>
          <a:p>
            <a:r>
              <a:rPr lang="en-DE"/>
              <a:t>Basics of data visualization</a:t>
            </a:r>
          </a:p>
          <a:p>
            <a:r>
              <a:rPr lang="en-DE"/>
              <a:t>Data wrangling in R</a:t>
            </a:r>
          </a:p>
          <a:p>
            <a:r>
              <a:rPr lang="en-DE"/>
              <a:t>Break</a:t>
            </a:r>
          </a:p>
          <a:p>
            <a:r>
              <a:rPr lang="en-DE"/>
              <a:t>Basics of ggplot2</a:t>
            </a:r>
          </a:p>
          <a:p>
            <a:r>
              <a:rPr lang="en-DE"/>
              <a:t>A first example graph</a:t>
            </a:r>
          </a:p>
          <a:p>
            <a:r>
              <a:rPr lang="en-DE"/>
              <a:t>Break</a:t>
            </a:r>
          </a:p>
          <a:p>
            <a:r>
              <a:rPr lang="en-DE"/>
              <a:t>Case studies and hands-on exercises</a:t>
            </a:r>
          </a:p>
          <a:p>
            <a:r>
              <a:rPr lang="en-DE"/>
              <a:t>Some (fairly random but perhaps useful) tips and tricks</a:t>
            </a:r>
          </a:p>
        </p:txBody>
      </p:sp>
    </p:spTree>
    <p:extLst>
      <p:ext uri="{BB962C8B-B14F-4D97-AF65-F5344CB8AC3E}">
        <p14:creationId xmlns:p14="http://schemas.microsoft.com/office/powerpoint/2010/main" val="3673691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5C7D-978D-7DC4-D51A-424325810D9B}"/>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097B6E17-329F-087A-0048-60102579F8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C5E103-6632-E87A-F6A8-01C28695BE7E}"/>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4A0A157D-61E3-E7F2-1CAF-C2A497E2A715}"/>
              </a:ext>
            </a:extLst>
          </p:cNvPr>
          <p:cNvSpPr>
            <a:spLocks noGrp="1"/>
          </p:cNvSpPr>
          <p:nvPr>
            <p:ph type="body" sz="quarter" idx="14"/>
          </p:nvPr>
        </p:nvSpPr>
        <p:spPr>
          <a:xfrm>
            <a:off x="3687883" y="1538344"/>
            <a:ext cx="5202690" cy="3311525"/>
          </a:xfrm>
        </p:spPr>
        <p:txBody>
          <a:bodyPr/>
          <a:lstStyle/>
          <a:p>
            <a:r>
              <a:rPr lang="en-DE"/>
              <a:t>family of packages developed by RStudio/Posit</a:t>
            </a:r>
          </a:p>
          <a:p>
            <a:endParaRPr lang="en-DE"/>
          </a:p>
          <a:p>
            <a:r>
              <a:rPr lang="en-DE"/>
              <a:t>implement an own "dialect" of R</a:t>
            </a:r>
          </a:p>
          <a:p>
            <a:endParaRPr lang="en-DE"/>
          </a:p>
          <a:p>
            <a:r>
              <a:rPr lang="en-DE"/>
              <a:t>still fully compatible with base R, but adding more syntax possibilities</a:t>
            </a:r>
          </a:p>
        </p:txBody>
      </p:sp>
      <p:sp>
        <p:nvSpPr>
          <p:cNvPr id="6" name="Text Placeholder 5">
            <a:extLst>
              <a:ext uri="{FF2B5EF4-FFF2-40B4-BE49-F238E27FC236}">
                <a16:creationId xmlns:a16="http://schemas.microsoft.com/office/drawing/2014/main" id="{35DD04FD-7DA4-D2F3-A609-3B121D76CE73}"/>
              </a:ext>
            </a:extLst>
          </p:cNvPr>
          <p:cNvSpPr>
            <a:spLocks noGrp="1"/>
          </p:cNvSpPr>
          <p:nvPr>
            <p:ph type="body" sz="quarter" idx="15"/>
          </p:nvPr>
        </p:nvSpPr>
        <p:spPr/>
        <p:txBody>
          <a:bodyPr/>
          <a:lstStyle/>
          <a:p>
            <a:r>
              <a:rPr lang="en-DE"/>
              <a:t>What is the Tidyverse?</a:t>
            </a:r>
          </a:p>
        </p:txBody>
      </p:sp>
      <p:pic>
        <p:nvPicPr>
          <p:cNvPr id="7" name="Picture 6">
            <a:extLst>
              <a:ext uri="{FF2B5EF4-FFF2-40B4-BE49-F238E27FC236}">
                <a16:creationId xmlns:a16="http://schemas.microsoft.com/office/drawing/2014/main" id="{7AF45A61-6A36-D09B-68BC-D5D1CFAFAB15}"/>
              </a:ext>
            </a:extLst>
          </p:cNvPr>
          <p:cNvPicPr>
            <a:picLocks noChangeAspect="1"/>
          </p:cNvPicPr>
          <p:nvPr/>
        </p:nvPicPr>
        <p:blipFill rotWithShape="1">
          <a:blip r:embed="rId2"/>
          <a:srcRect t="6170"/>
          <a:stretch/>
        </p:blipFill>
        <p:spPr>
          <a:xfrm>
            <a:off x="372902" y="1717786"/>
            <a:ext cx="3314981" cy="2889013"/>
          </a:xfrm>
          <a:prstGeom prst="rect">
            <a:avLst/>
          </a:prstGeom>
        </p:spPr>
      </p:pic>
    </p:spTree>
    <p:extLst>
      <p:ext uri="{BB962C8B-B14F-4D97-AF65-F5344CB8AC3E}">
        <p14:creationId xmlns:p14="http://schemas.microsoft.com/office/powerpoint/2010/main" val="73273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1CE-789A-BFD2-9C3E-8B0318936412}"/>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F406CF91-CB9D-1460-871A-552EC475D52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326A319-ED6C-B69E-C371-AFFE9F555DE8}"/>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F71B9857-2198-5456-93D0-0963BC8D69C6}"/>
              </a:ext>
            </a:extLst>
          </p:cNvPr>
          <p:cNvSpPr>
            <a:spLocks noGrp="1"/>
          </p:cNvSpPr>
          <p:nvPr>
            <p:ph type="body" sz="quarter" idx="14"/>
          </p:nvPr>
        </p:nvSpPr>
        <p:spPr/>
        <p:txBody>
          <a:bodyPr/>
          <a:lstStyle/>
          <a:p>
            <a:r>
              <a:rPr lang="en-DE" sz="1800"/>
              <a:t>Pro:</a:t>
            </a:r>
          </a:p>
          <a:p>
            <a:pPr lvl="1"/>
            <a:r>
              <a:rPr lang="en-DE" sz="1600"/>
              <a:t>syntax is arguably more intuitive and cleaner once you get used to it (especially "piping"!)</a:t>
            </a:r>
          </a:p>
          <a:p>
            <a:pPr lvl="1"/>
            <a:r>
              <a:rPr lang="en-DE" sz="1600"/>
              <a:t>offers really neet functions for data wrangling</a:t>
            </a:r>
          </a:p>
          <a:p>
            <a:pPr lvl="1"/>
            <a:r>
              <a:rPr lang="en-DE" sz="1600"/>
              <a:t>ggplot2 offers great possibilities for visualization</a:t>
            </a:r>
          </a:p>
          <a:p>
            <a:pPr lvl="1"/>
            <a:r>
              <a:rPr lang="en-DE" sz="1600"/>
              <a:t>it is very widely used and many replies in forums rely on it</a:t>
            </a:r>
          </a:p>
          <a:p>
            <a:pPr lvl="1"/>
            <a:endParaRPr lang="en-DE" sz="1100"/>
          </a:p>
          <a:p>
            <a:r>
              <a:rPr lang="en-DE" sz="1800"/>
              <a:t>Cons:</a:t>
            </a:r>
          </a:p>
          <a:p>
            <a:pPr lvl="1"/>
            <a:r>
              <a:rPr lang="en-DE" sz="1600"/>
              <a:t>it is under very active development, some functions become deprecated or change their names </a:t>
            </a:r>
            <a:r>
              <a:rPr lang="en-DE" sz="1600">
                <a:sym typeface="Wingdings" pitchFamily="2" charset="2"/>
              </a:rPr>
              <a:t> problems for reproducibility</a:t>
            </a:r>
          </a:p>
          <a:p>
            <a:pPr lvl="1"/>
            <a:r>
              <a:rPr lang="en-DE" sz="1600">
                <a:sym typeface="Wingdings" pitchFamily="2" charset="2"/>
              </a:rPr>
              <a:t>can be a bit patronizing (although this can sometimes be a good thing)</a:t>
            </a:r>
          </a:p>
          <a:p>
            <a:pPr lvl="1"/>
            <a:r>
              <a:rPr lang="en-DE" sz="1600">
                <a:sym typeface="Wingdings" pitchFamily="2" charset="2"/>
              </a:rPr>
              <a:t>some things are ridiculously counterintuitive</a:t>
            </a:r>
            <a:endParaRPr lang="en-DE" sz="1600"/>
          </a:p>
        </p:txBody>
      </p:sp>
      <p:sp>
        <p:nvSpPr>
          <p:cNvPr id="6" name="Text Placeholder 5">
            <a:extLst>
              <a:ext uri="{FF2B5EF4-FFF2-40B4-BE49-F238E27FC236}">
                <a16:creationId xmlns:a16="http://schemas.microsoft.com/office/drawing/2014/main" id="{B8911BD7-30D5-D85F-534E-BA38832DC530}"/>
              </a:ext>
            </a:extLst>
          </p:cNvPr>
          <p:cNvSpPr>
            <a:spLocks noGrp="1"/>
          </p:cNvSpPr>
          <p:nvPr>
            <p:ph type="body" sz="quarter" idx="15"/>
          </p:nvPr>
        </p:nvSpPr>
        <p:spPr/>
        <p:txBody>
          <a:bodyPr/>
          <a:lstStyle/>
          <a:p>
            <a:r>
              <a:rPr lang="en-DE"/>
              <a:t>Pros and cons of the Tidyverse</a:t>
            </a:r>
          </a:p>
        </p:txBody>
      </p:sp>
    </p:spTree>
    <p:extLst>
      <p:ext uri="{BB962C8B-B14F-4D97-AF65-F5344CB8AC3E}">
        <p14:creationId xmlns:p14="http://schemas.microsoft.com/office/powerpoint/2010/main" val="2274247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4D2F-9B79-2DE3-5915-196BAAB2115E}"/>
              </a:ext>
            </a:extLst>
          </p:cNvPr>
          <p:cNvSpPr>
            <a:spLocks noGrp="1"/>
          </p:cNvSpPr>
          <p:nvPr>
            <p:ph type="title"/>
          </p:nvPr>
        </p:nvSpPr>
        <p:spPr/>
        <p:txBody>
          <a:bodyPr/>
          <a:lstStyle/>
          <a:p>
            <a:r>
              <a:rPr lang="en-DE"/>
              <a:t>Data wrangling and preprocessing</a:t>
            </a:r>
          </a:p>
        </p:txBody>
      </p:sp>
      <p:sp>
        <p:nvSpPr>
          <p:cNvPr id="3" name="Footer Placeholder 2">
            <a:extLst>
              <a:ext uri="{FF2B5EF4-FFF2-40B4-BE49-F238E27FC236}">
                <a16:creationId xmlns:a16="http://schemas.microsoft.com/office/drawing/2014/main" id="{D3106B09-6202-B4FF-6B61-6F98405B9B0D}"/>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B0A5728-878E-27B8-E751-45359A66B077}"/>
              </a:ext>
            </a:extLst>
          </p:cNvPr>
          <p:cNvSpPr>
            <a:spLocks noGrp="1"/>
          </p:cNvSpPr>
          <p:nvPr>
            <p:ph type="sldNum" sz="quarter" idx="12"/>
          </p:nvPr>
        </p:nvSpPr>
        <p:spPr/>
        <p:txBody>
          <a:bodyPr/>
          <a:lstStyle/>
          <a:p>
            <a:pPr>
              <a:defRPr/>
            </a:pPr>
            <a:fld id="{9D195BCC-3514-4B1B-9C18-24F3D67EC549}" type="slidenum">
              <a:rPr lang="de-DE"/>
              <a:t>32</a:t>
            </a:fld>
            <a:endParaRPr lang="de-DE" dirty="0"/>
          </a:p>
        </p:txBody>
      </p:sp>
      <p:sp>
        <p:nvSpPr>
          <p:cNvPr id="5" name="Text Placeholder 4">
            <a:extLst>
              <a:ext uri="{FF2B5EF4-FFF2-40B4-BE49-F238E27FC236}">
                <a16:creationId xmlns:a16="http://schemas.microsoft.com/office/drawing/2014/main" id="{72B79514-F36F-C9DA-1EB7-7C467DE89AE0}"/>
              </a:ext>
            </a:extLst>
          </p:cNvPr>
          <p:cNvSpPr>
            <a:spLocks noGrp="1"/>
          </p:cNvSpPr>
          <p:nvPr>
            <p:ph type="body" sz="quarter" idx="14"/>
          </p:nvPr>
        </p:nvSpPr>
        <p:spPr/>
        <p:txBody>
          <a:bodyPr/>
          <a:lstStyle/>
          <a:p>
            <a:r>
              <a:rPr lang="en-GB" sz="2400"/>
              <a:t>Structuring</a:t>
            </a:r>
          </a:p>
          <a:p>
            <a:r>
              <a:rPr lang="en-GB" sz="2400"/>
              <a:t>Cleaning</a:t>
            </a:r>
          </a:p>
          <a:p>
            <a:r>
              <a:rPr lang="en-GB" sz="2400"/>
              <a:t>Validating</a:t>
            </a:r>
          </a:p>
          <a:p>
            <a:r>
              <a:rPr lang="en-GB" sz="2400"/>
              <a:t>Handling missing data (</a:t>
            </a:r>
            <a:r>
              <a:rPr lang="en-GB" sz="2400">
                <a:sym typeface="Wingdings" pitchFamily="2" charset="2"/>
              </a:rPr>
              <a:t> </a:t>
            </a:r>
            <a:r>
              <a:rPr lang="en-GB" sz="2400"/>
              <a:t>imputation)</a:t>
            </a:r>
          </a:p>
          <a:p>
            <a:r>
              <a:rPr lang="en-GB" sz="2400"/>
              <a:t>Merging data from different sources</a:t>
            </a:r>
          </a:p>
          <a:p>
            <a:r>
              <a:rPr lang="en-GB" sz="2400">
                <a:solidFill>
                  <a:schemeClr val="bg2">
                    <a:lumMod val="50000"/>
                  </a:schemeClr>
                </a:solidFill>
              </a:rPr>
              <a:t>Transforming variables (can also be seen as already part of the statictical analysis*)</a:t>
            </a:r>
          </a:p>
          <a:p>
            <a:pPr marL="0" indent="0">
              <a:buNone/>
            </a:pPr>
            <a:endParaRPr lang="en-GB" sz="1050">
              <a:solidFill>
                <a:schemeClr val="bg2">
                  <a:lumMod val="50000"/>
                </a:schemeClr>
              </a:solidFill>
            </a:endParaRPr>
          </a:p>
          <a:p>
            <a:pPr marL="0" indent="0">
              <a:buNone/>
            </a:pPr>
            <a:r>
              <a:rPr lang="en-GB" sz="1800"/>
              <a:t>*In fact, all these steps are, strictly speaking, part of the analysis!</a:t>
            </a:r>
            <a:endParaRPr lang="en-DE" sz="1600"/>
          </a:p>
        </p:txBody>
      </p:sp>
      <p:sp>
        <p:nvSpPr>
          <p:cNvPr id="6" name="Text Placeholder 5">
            <a:extLst>
              <a:ext uri="{FF2B5EF4-FFF2-40B4-BE49-F238E27FC236}">
                <a16:creationId xmlns:a16="http://schemas.microsoft.com/office/drawing/2014/main" id="{43061E69-839A-67C2-959E-0AA1275BAAB8}"/>
              </a:ext>
            </a:extLst>
          </p:cNvPr>
          <p:cNvSpPr>
            <a:spLocks noGrp="1"/>
          </p:cNvSpPr>
          <p:nvPr>
            <p:ph type="body" sz="quarter" idx="15"/>
          </p:nvPr>
        </p:nvSpPr>
        <p:spPr/>
        <p:txBody>
          <a:bodyPr/>
          <a:lstStyle/>
          <a:p>
            <a:r>
              <a:rPr lang="en-DE"/>
              <a:t>Steps</a:t>
            </a:r>
          </a:p>
        </p:txBody>
      </p:sp>
    </p:spTree>
    <p:extLst>
      <p:ext uri="{BB962C8B-B14F-4D97-AF65-F5344CB8AC3E}">
        <p14:creationId xmlns:p14="http://schemas.microsoft.com/office/powerpoint/2010/main" val="1550667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AAC6-7087-9AE3-1C0D-6AE776D1C337}"/>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CAF3F047-6AA7-C0E3-4FB4-58F5431E62C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C1E5DDF-43BC-CC3F-DC85-D2EE6B51EF95}"/>
              </a:ext>
            </a:extLst>
          </p:cNvPr>
          <p:cNvSpPr>
            <a:spLocks noGrp="1"/>
          </p:cNvSpPr>
          <p:nvPr>
            <p:ph type="sldNum" sz="quarter" idx="12"/>
          </p:nvPr>
        </p:nvSpPr>
        <p:spPr/>
        <p:txBody>
          <a:bodyPr/>
          <a:lstStyle/>
          <a:p>
            <a:pPr>
              <a:defRPr/>
            </a:pPr>
            <a:fld id="{9D195BCC-3514-4B1B-9C18-24F3D67EC549}" type="slidenum">
              <a:rPr lang="de-DE"/>
              <a:t>33</a:t>
            </a:fld>
            <a:endParaRPr lang="de-DE" dirty="0"/>
          </a:p>
        </p:txBody>
      </p:sp>
      <p:sp>
        <p:nvSpPr>
          <p:cNvPr id="5" name="Text Placeholder 4">
            <a:extLst>
              <a:ext uri="{FF2B5EF4-FFF2-40B4-BE49-F238E27FC236}">
                <a16:creationId xmlns:a16="http://schemas.microsoft.com/office/drawing/2014/main" id="{9889FBCC-989C-9388-E781-56A1518E7DAD}"/>
              </a:ext>
            </a:extLst>
          </p:cNvPr>
          <p:cNvSpPr>
            <a:spLocks noGrp="1"/>
          </p:cNvSpPr>
          <p:nvPr>
            <p:ph type="body" sz="quarter" idx="14"/>
          </p:nvPr>
        </p:nvSpPr>
        <p:spPr/>
        <p:txBody>
          <a:bodyPr/>
          <a:lstStyle/>
          <a:p>
            <a:r>
              <a:rPr lang="en-DE"/>
              <a:t>Commands for reading in spreadsheets:</a:t>
            </a:r>
          </a:p>
          <a:p>
            <a:endParaRPr lang="en-DE" sz="900"/>
          </a:p>
          <a:p>
            <a:pPr marL="0" indent="0">
              <a:buNone/>
            </a:pPr>
            <a:r>
              <a:rPr lang="en-DE"/>
              <a:t>CSV:		</a:t>
            </a:r>
            <a:r>
              <a:rPr lang="en-DE">
                <a:latin typeface="Courier New" panose="02070309020205020404" pitchFamily="49" charset="0"/>
                <a:cs typeface="Courier New" panose="02070309020205020404" pitchFamily="49" charset="0"/>
              </a:rPr>
              <a:t>readr::read_csv()</a:t>
            </a:r>
          </a:p>
          <a:p>
            <a:pPr marL="0" indent="0">
              <a:buNone/>
            </a:pPr>
            <a:r>
              <a:rPr lang="en-DE"/>
              <a:t>TSV etc.:	</a:t>
            </a:r>
            <a:r>
              <a:rPr lang="en-DE">
                <a:latin typeface="Courier New" panose="02070309020205020404" pitchFamily="49" charset="0"/>
                <a:cs typeface="Courier New" panose="02070309020205020404" pitchFamily="49" charset="0"/>
              </a:rPr>
              <a:t>readr::read_delim(delim="\t", ...)</a:t>
            </a:r>
          </a:p>
          <a:p>
            <a:pPr marL="0" indent="0">
              <a:buNone/>
            </a:pPr>
            <a:r>
              <a:rPr lang="en-DE"/>
              <a:t>Excel:		</a:t>
            </a:r>
            <a:r>
              <a:rPr lang="en-DE">
                <a:latin typeface="Courier New" panose="02070309020205020404" pitchFamily="49" charset="0"/>
                <a:cs typeface="Courier New" panose="02070309020205020404" pitchFamily="49" charset="0"/>
              </a:rPr>
              <a:t>readxl::read_xlsx()</a:t>
            </a:r>
          </a:p>
          <a:p>
            <a:pPr marL="0" indent="0">
              <a:buNone/>
            </a:pPr>
            <a:r>
              <a:rPr lang="en-DE"/>
              <a:t>plain text:	</a:t>
            </a:r>
            <a:r>
              <a:rPr lang="en-DE">
                <a:latin typeface="Courier New" panose="02070309020205020404" pitchFamily="49" charset="0"/>
                <a:cs typeface="Courier New" panose="02070309020205020404" pitchFamily="49" charset="0"/>
              </a:rPr>
              <a:t>readr::read_lines()</a:t>
            </a:r>
          </a:p>
          <a:p>
            <a:pPr marL="0" indent="0">
              <a:buNone/>
            </a:pPr>
            <a:r>
              <a:rPr lang="en-DE"/>
              <a:t>large files:	</a:t>
            </a:r>
            <a:r>
              <a:rPr lang="en-DE">
                <a:latin typeface="Courier New" panose="02070309020205020404" pitchFamily="49" charset="0"/>
                <a:cs typeface="Courier New" panose="02070309020205020404" pitchFamily="49" charset="0"/>
              </a:rPr>
              <a:t>vroom::vroom or datatable::data.table()</a:t>
            </a:r>
          </a:p>
          <a:p>
            <a:pPr marL="0" indent="0">
              <a:buNone/>
            </a:pPr>
            <a:endParaRPr lang="en-DE"/>
          </a:p>
          <a:p>
            <a:pPr marL="0" indent="0">
              <a:buNone/>
            </a:pPr>
            <a:endParaRPr lang="en-DE"/>
          </a:p>
          <a:p>
            <a:pPr marL="0" indent="0">
              <a:buNone/>
            </a:pPr>
            <a:endParaRPr lang="en-DE"/>
          </a:p>
          <a:p>
            <a:pPr marL="0" indent="0">
              <a:buNone/>
            </a:pPr>
            <a:endParaRPr lang="en-DE"/>
          </a:p>
        </p:txBody>
      </p:sp>
      <p:sp>
        <p:nvSpPr>
          <p:cNvPr id="6" name="Text Placeholder 5">
            <a:extLst>
              <a:ext uri="{FF2B5EF4-FFF2-40B4-BE49-F238E27FC236}">
                <a16:creationId xmlns:a16="http://schemas.microsoft.com/office/drawing/2014/main" id="{F50AB159-31EC-70F4-2B65-69A6AD2F9674}"/>
              </a:ext>
            </a:extLst>
          </p:cNvPr>
          <p:cNvSpPr>
            <a:spLocks noGrp="1"/>
          </p:cNvSpPr>
          <p:nvPr>
            <p:ph type="body" sz="quarter" idx="15"/>
          </p:nvPr>
        </p:nvSpPr>
        <p:spPr/>
        <p:txBody>
          <a:bodyPr/>
          <a:lstStyle/>
          <a:p>
            <a:r>
              <a:rPr lang="en-DE"/>
              <a:t>Reading in dataframes</a:t>
            </a:r>
          </a:p>
        </p:txBody>
      </p:sp>
      <p:sp>
        <p:nvSpPr>
          <p:cNvPr id="7" name="Oval 6">
            <a:extLst>
              <a:ext uri="{FF2B5EF4-FFF2-40B4-BE49-F238E27FC236}">
                <a16:creationId xmlns:a16="http://schemas.microsoft.com/office/drawing/2014/main" id="{727D397F-7F95-15AA-1C50-F24AA320CDCA}"/>
              </a:ext>
            </a:extLst>
          </p:cNvPr>
          <p:cNvSpPr/>
          <p:nvPr/>
        </p:nvSpPr>
        <p:spPr bwMode="auto">
          <a:xfrm>
            <a:off x="1979712" y="1764192"/>
            <a:ext cx="1512168" cy="22322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AD370478-1E39-8561-4540-E4B953FED88D}"/>
              </a:ext>
            </a:extLst>
          </p:cNvPr>
          <p:cNvSpPr txBox="1"/>
          <p:nvPr/>
        </p:nvSpPr>
        <p:spPr bwMode="auto">
          <a:xfrm>
            <a:off x="3006266" y="3895097"/>
            <a:ext cx="6101911" cy="923843"/>
          </a:xfrm>
          <a:prstGeom prst="rect">
            <a:avLst/>
          </a:prstGeom>
          <a:noFill/>
        </p:spPr>
        <p:txBody>
          <a:bodyPr wrap="square" rtlCol="0">
            <a:spAutoFit/>
          </a:bodyPr>
          <a:lstStyle/>
          <a:p>
            <a:r>
              <a:rPr lang="en-DE"/>
              <a:t>the stuff before :: refers to the </a:t>
            </a:r>
            <a:r>
              <a:rPr lang="en-DE" b="1"/>
              <a:t>packages </a:t>
            </a:r>
            <a:r>
              <a:rPr lang="en-DE"/>
              <a:t>to which these functions belong and can be omitted if you have loaded the packages via </a:t>
            </a:r>
            <a:r>
              <a:rPr lang="en-DE">
                <a:latin typeface="Courier New" panose="02070309020205020404" pitchFamily="49" charset="0"/>
                <a:cs typeface="Courier New" panose="02070309020205020404" pitchFamily="49" charset="0"/>
              </a:rPr>
              <a:t>library()</a:t>
            </a:r>
            <a:r>
              <a:rPr lang="en-DE"/>
              <a:t> or </a:t>
            </a:r>
            <a:r>
              <a:rPr lang="en-DE">
                <a:latin typeface="Courier New" panose="02070309020205020404" pitchFamily="49" charset="0"/>
                <a:cs typeface="Courier New" panose="02070309020205020404" pitchFamily="49" charset="0"/>
              </a:rPr>
              <a:t>require(). readr()</a:t>
            </a:r>
            <a:r>
              <a:rPr lang="en-DE"/>
              <a:t> is part of the tidyverse and is automatically loaded when you run </a:t>
            </a:r>
            <a:r>
              <a:rPr lang="en-DE">
                <a:latin typeface="Courier New" panose="02070309020205020404" pitchFamily="49" charset="0"/>
                <a:cs typeface="Courier New" panose="02070309020205020404" pitchFamily="49" charset="0"/>
              </a:rPr>
              <a:t>library(tidyverse)</a:t>
            </a:r>
          </a:p>
        </p:txBody>
      </p:sp>
    </p:spTree>
    <p:extLst>
      <p:ext uri="{BB962C8B-B14F-4D97-AF65-F5344CB8AC3E}">
        <p14:creationId xmlns:p14="http://schemas.microsoft.com/office/powerpoint/2010/main" val="3502342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9B4F-C6FF-9A92-A6CE-7969DEB52746}"/>
              </a:ext>
            </a:extLst>
          </p:cNvPr>
          <p:cNvSpPr>
            <a:spLocks noGrp="1"/>
          </p:cNvSpPr>
          <p:nvPr>
            <p:ph type="title"/>
          </p:nvPr>
        </p:nvSpPr>
        <p:spPr/>
        <p:txBody>
          <a:bodyPr/>
          <a:lstStyle/>
          <a:p>
            <a:r>
              <a:rPr lang="en-DE"/>
              <a:t>Data wrangling</a:t>
            </a:r>
          </a:p>
        </p:txBody>
      </p:sp>
      <p:sp>
        <p:nvSpPr>
          <p:cNvPr id="3" name="Footer Placeholder 2">
            <a:extLst>
              <a:ext uri="{FF2B5EF4-FFF2-40B4-BE49-F238E27FC236}">
                <a16:creationId xmlns:a16="http://schemas.microsoft.com/office/drawing/2014/main" id="{61ABEC9F-F4F0-1042-3526-6F3970449A6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3BF5D18-4181-E2E3-2F5E-4A4AB3B4BB73}"/>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E31F5321-48BB-45FC-0DE7-BD204858669C}"/>
              </a:ext>
            </a:extLst>
          </p:cNvPr>
          <p:cNvSpPr>
            <a:spLocks noGrp="1"/>
          </p:cNvSpPr>
          <p:nvPr>
            <p:ph type="body" sz="quarter" idx="14"/>
          </p:nvPr>
        </p:nvSpPr>
        <p:spPr/>
        <p:txBody>
          <a:bodyPr/>
          <a:lstStyle/>
          <a:p>
            <a:pPr>
              <a:buFont typeface="Arial" panose="020B0604020202020204" pitchFamily="34" charset="0"/>
              <a:buChar char="•"/>
            </a:pPr>
            <a:r>
              <a:rPr lang="en-GB"/>
              <a:t>Use "tidy data": One variable per column</a:t>
            </a:r>
          </a:p>
          <a:p>
            <a:pPr>
              <a:buFont typeface="Arial" panose="020B0604020202020204" pitchFamily="34" charset="0"/>
              <a:buChar char="•"/>
            </a:pPr>
            <a:r>
              <a:rPr lang="en-GB"/>
              <a:t>One observation per row</a:t>
            </a:r>
          </a:p>
        </p:txBody>
      </p:sp>
      <p:sp>
        <p:nvSpPr>
          <p:cNvPr id="6" name="Text Placeholder 5">
            <a:extLst>
              <a:ext uri="{FF2B5EF4-FFF2-40B4-BE49-F238E27FC236}">
                <a16:creationId xmlns:a16="http://schemas.microsoft.com/office/drawing/2014/main" id="{7EA739F0-520A-4877-2E4C-C6666196E74E}"/>
              </a:ext>
            </a:extLst>
          </p:cNvPr>
          <p:cNvSpPr>
            <a:spLocks noGrp="1"/>
          </p:cNvSpPr>
          <p:nvPr>
            <p:ph type="body" sz="quarter" idx="15"/>
          </p:nvPr>
        </p:nvSpPr>
        <p:spPr/>
        <p:txBody>
          <a:bodyPr/>
          <a:lstStyle/>
          <a:p>
            <a:r>
              <a:rPr lang="en-DE"/>
              <a:t>"Tidy data"</a:t>
            </a:r>
          </a:p>
        </p:txBody>
      </p:sp>
      <p:pic>
        <p:nvPicPr>
          <p:cNvPr id="7" name="Picture 6">
            <a:extLst>
              <a:ext uri="{FF2B5EF4-FFF2-40B4-BE49-F238E27FC236}">
                <a16:creationId xmlns:a16="http://schemas.microsoft.com/office/drawing/2014/main" id="{2C5461CB-E898-A934-73A4-383706E354AA}"/>
              </a:ext>
            </a:extLst>
          </p:cNvPr>
          <p:cNvPicPr>
            <a:picLocks noChangeAspect="1"/>
          </p:cNvPicPr>
          <p:nvPr/>
        </p:nvPicPr>
        <p:blipFill>
          <a:blip r:embed="rId2"/>
          <a:stretch>
            <a:fillRect/>
          </a:stretch>
        </p:blipFill>
        <p:spPr>
          <a:xfrm>
            <a:off x="598923" y="2358901"/>
            <a:ext cx="7772400" cy="2021450"/>
          </a:xfrm>
          <a:prstGeom prst="rect">
            <a:avLst/>
          </a:prstGeom>
        </p:spPr>
      </p:pic>
    </p:spTree>
    <p:extLst>
      <p:ext uri="{BB962C8B-B14F-4D97-AF65-F5344CB8AC3E}">
        <p14:creationId xmlns:p14="http://schemas.microsoft.com/office/powerpoint/2010/main" val="2328880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46AA-24A4-9523-22D2-E86D4EF7D98B}"/>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C91434DC-51E2-B2E6-31A3-A90A267D5F8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EFEE114-3745-79A1-31CE-BDCB9EB3744C}"/>
              </a:ext>
            </a:extLst>
          </p:cNvPr>
          <p:cNvSpPr>
            <a:spLocks noGrp="1"/>
          </p:cNvSpPr>
          <p:nvPr>
            <p:ph type="sldNum" sz="quarter" idx="12"/>
          </p:nvPr>
        </p:nvSpPr>
        <p:spPr/>
        <p:txBody>
          <a:bodyPr/>
          <a:lstStyle/>
          <a:p>
            <a:fld id="{9D195BCC-3514-4B1B-9C18-24F3D67EC549}" type="slidenum">
              <a:rPr lang="de-DE" smtClean="0"/>
              <a:t>35</a:t>
            </a:fld>
            <a:endParaRPr lang="de-DE"/>
          </a:p>
        </p:txBody>
      </p:sp>
      <p:pic>
        <p:nvPicPr>
          <p:cNvPr id="7" name="Picture 6">
            <a:extLst>
              <a:ext uri="{FF2B5EF4-FFF2-40B4-BE49-F238E27FC236}">
                <a16:creationId xmlns:a16="http://schemas.microsoft.com/office/drawing/2014/main" id="{9EB7D919-8A32-4F1D-12E7-41750F0A194C}"/>
              </a:ext>
            </a:extLst>
          </p:cNvPr>
          <p:cNvPicPr>
            <a:picLocks noChangeAspect="1"/>
          </p:cNvPicPr>
          <p:nvPr/>
        </p:nvPicPr>
        <p:blipFill>
          <a:blip r:embed="rId2"/>
          <a:stretch>
            <a:fillRect/>
          </a:stretch>
        </p:blipFill>
        <p:spPr>
          <a:xfrm>
            <a:off x="204198" y="1399050"/>
            <a:ext cx="8671033" cy="2616035"/>
          </a:xfrm>
          <a:prstGeom prst="rect">
            <a:avLst/>
          </a:prstGeom>
        </p:spPr>
      </p:pic>
    </p:spTree>
    <p:extLst>
      <p:ext uri="{BB962C8B-B14F-4D97-AF65-F5344CB8AC3E}">
        <p14:creationId xmlns:p14="http://schemas.microsoft.com/office/powerpoint/2010/main" val="1265179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9C3B-1DE9-070D-352D-EC51629EFF1E}"/>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94980F74-2B13-C334-F452-56D649ADD79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B8D405-0628-1847-A8BE-3D0C86FDBFAA}"/>
              </a:ext>
            </a:extLst>
          </p:cNvPr>
          <p:cNvSpPr>
            <a:spLocks noGrp="1"/>
          </p:cNvSpPr>
          <p:nvPr>
            <p:ph type="sldNum" sz="quarter" idx="12"/>
          </p:nvPr>
        </p:nvSpPr>
        <p:spPr/>
        <p:txBody>
          <a:bodyPr/>
          <a:lstStyle/>
          <a:p>
            <a:pPr>
              <a:defRPr/>
            </a:pPr>
            <a:fld id="{9D195BCC-3514-4B1B-9C18-24F3D67EC549}" type="slidenum">
              <a:rPr lang="de-DE"/>
              <a:t>36</a:t>
            </a:fld>
            <a:endParaRPr lang="de-DE" dirty="0"/>
          </a:p>
        </p:txBody>
      </p:sp>
      <p:sp>
        <p:nvSpPr>
          <p:cNvPr id="5" name="Text Placeholder 4">
            <a:extLst>
              <a:ext uri="{FF2B5EF4-FFF2-40B4-BE49-F238E27FC236}">
                <a16:creationId xmlns:a16="http://schemas.microsoft.com/office/drawing/2014/main" id="{DFA84351-705B-5175-AD12-6DDF0EF07C89}"/>
              </a:ext>
            </a:extLst>
          </p:cNvPr>
          <p:cNvSpPr>
            <a:spLocks noGrp="1"/>
          </p:cNvSpPr>
          <p:nvPr>
            <p:ph type="body" sz="quarter" idx="14"/>
          </p:nvPr>
        </p:nvSpPr>
        <p:spPr/>
        <p:txBody>
          <a:bodyPr/>
          <a:lstStyle/>
          <a:p>
            <a:r>
              <a:rPr lang="en-DE"/>
              <a:t>If necessary, data can be converted from "long" to "wide" format using the pivot_wider() and pivot_longer() functions from the tidyverse family of packages.</a:t>
            </a:r>
          </a:p>
          <a:p>
            <a:endParaRPr lang="en-DE"/>
          </a:p>
          <a:p>
            <a:r>
              <a:rPr lang="en-DE"/>
              <a:t>(They may not be 100% intuitive but with a bit of trail and error they work really well!)</a:t>
            </a:r>
          </a:p>
        </p:txBody>
      </p:sp>
      <p:sp>
        <p:nvSpPr>
          <p:cNvPr id="6" name="Text Placeholder 5">
            <a:extLst>
              <a:ext uri="{FF2B5EF4-FFF2-40B4-BE49-F238E27FC236}">
                <a16:creationId xmlns:a16="http://schemas.microsoft.com/office/drawing/2014/main" id="{F066E5CA-5597-1222-E10C-9BF4518AF5D7}"/>
              </a:ext>
            </a:extLst>
          </p:cNvPr>
          <p:cNvSpPr>
            <a:spLocks noGrp="1"/>
          </p:cNvSpPr>
          <p:nvPr>
            <p:ph type="body" sz="quarter" idx="15"/>
          </p:nvPr>
        </p:nvSpPr>
        <p:spPr/>
        <p:txBody>
          <a:bodyPr/>
          <a:lstStyle/>
          <a:p>
            <a:r>
              <a:rPr lang="en-DE"/>
              <a:t>From long to wide format</a:t>
            </a:r>
          </a:p>
        </p:txBody>
      </p:sp>
    </p:spTree>
    <p:extLst>
      <p:ext uri="{BB962C8B-B14F-4D97-AF65-F5344CB8AC3E}">
        <p14:creationId xmlns:p14="http://schemas.microsoft.com/office/powerpoint/2010/main" val="154969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1A6-8DDB-A3A4-39B1-1445D46CC850}"/>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FC59CC91-D16E-9491-4BF0-C7A9EB2B139F}"/>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E4E9AD4E-A5AB-5030-0FCD-1F1D31D2EC42}"/>
              </a:ext>
            </a:extLst>
          </p:cNvPr>
          <p:cNvSpPr>
            <a:spLocks noGrp="1"/>
          </p:cNvSpPr>
          <p:nvPr>
            <p:ph type="sldNum" sz="quarter" idx="12"/>
          </p:nvPr>
        </p:nvSpPr>
        <p:spPr/>
        <p:txBody>
          <a:bodyPr/>
          <a:lstStyle/>
          <a:p>
            <a:pPr>
              <a:defRPr/>
            </a:pPr>
            <a:fld id="{9D195BCC-3514-4B1B-9C18-24F3D67EC549}" type="slidenum">
              <a:rPr lang="de-DE"/>
              <a:t>37</a:t>
            </a:fld>
            <a:endParaRPr lang="de-DE" dirty="0"/>
          </a:p>
        </p:txBody>
      </p:sp>
      <p:sp>
        <p:nvSpPr>
          <p:cNvPr id="5" name="Text Placeholder 4">
            <a:extLst>
              <a:ext uri="{FF2B5EF4-FFF2-40B4-BE49-F238E27FC236}">
                <a16:creationId xmlns:a16="http://schemas.microsoft.com/office/drawing/2014/main" id="{A1794319-20DB-E346-A354-02591370AFC4}"/>
              </a:ext>
            </a:extLst>
          </p:cNvPr>
          <p:cNvSpPr>
            <a:spLocks noGrp="1"/>
          </p:cNvSpPr>
          <p:nvPr>
            <p:ph type="body" sz="quarter" idx="14"/>
          </p:nvPr>
        </p:nvSpPr>
        <p:spPr/>
        <p:txBody>
          <a:bodyPr/>
          <a:lstStyle/>
          <a:p>
            <a:r>
              <a:rPr lang="en-DE"/>
              <a:t>Read the dataset fake_RT_data.xlsx using readxl::read_xlsx</a:t>
            </a:r>
          </a:p>
          <a:p>
            <a:r>
              <a:rPr lang="en-DE"/>
              <a:t>Use the pivot_longer() command to transform the dataset in a longer format:</a:t>
            </a:r>
          </a:p>
        </p:txBody>
      </p:sp>
      <p:sp>
        <p:nvSpPr>
          <p:cNvPr id="6" name="Text Placeholder 5">
            <a:extLst>
              <a:ext uri="{FF2B5EF4-FFF2-40B4-BE49-F238E27FC236}">
                <a16:creationId xmlns:a16="http://schemas.microsoft.com/office/drawing/2014/main" id="{7685E39A-738D-86B6-B6D9-550D69A53B26}"/>
              </a:ext>
            </a:extLst>
          </p:cNvPr>
          <p:cNvSpPr>
            <a:spLocks noGrp="1"/>
          </p:cNvSpPr>
          <p:nvPr>
            <p:ph type="body" sz="quarter" idx="15"/>
          </p:nvPr>
        </p:nvSpPr>
        <p:spPr/>
        <p:txBody>
          <a:bodyPr/>
          <a:lstStyle/>
          <a:p>
            <a:r>
              <a:rPr lang="en-DE"/>
              <a:t>Hands-on example...</a:t>
            </a:r>
          </a:p>
        </p:txBody>
      </p:sp>
      <p:pic>
        <p:nvPicPr>
          <p:cNvPr id="7" name="Picture 6">
            <a:extLst>
              <a:ext uri="{FF2B5EF4-FFF2-40B4-BE49-F238E27FC236}">
                <a16:creationId xmlns:a16="http://schemas.microsoft.com/office/drawing/2014/main" id="{8D408D19-5D97-038B-C674-EA926DB61ABF}"/>
              </a:ext>
            </a:extLst>
          </p:cNvPr>
          <p:cNvPicPr>
            <a:picLocks noChangeAspect="1"/>
          </p:cNvPicPr>
          <p:nvPr/>
        </p:nvPicPr>
        <p:blipFill>
          <a:blip r:embed="rId2"/>
          <a:stretch>
            <a:fillRect/>
          </a:stretch>
        </p:blipFill>
        <p:spPr>
          <a:xfrm>
            <a:off x="2333005" y="2524213"/>
            <a:ext cx="4477990" cy="4723359"/>
          </a:xfrm>
          <a:prstGeom prst="rect">
            <a:avLst/>
          </a:prstGeom>
        </p:spPr>
      </p:pic>
    </p:spTree>
    <p:extLst>
      <p:ext uri="{BB962C8B-B14F-4D97-AF65-F5344CB8AC3E}">
        <p14:creationId xmlns:p14="http://schemas.microsoft.com/office/powerpoint/2010/main" val="3119772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B9C3-5D05-1B22-977B-B76B25642A2B}"/>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FB52143C-BF7A-A87D-C636-148F684BE91A}"/>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83F54FA-8C6D-3FBC-9F95-AE5B46C8324F}"/>
              </a:ext>
            </a:extLst>
          </p:cNvPr>
          <p:cNvSpPr>
            <a:spLocks noGrp="1"/>
          </p:cNvSpPr>
          <p:nvPr>
            <p:ph type="sldNum" sz="quarter" idx="12"/>
          </p:nvPr>
        </p:nvSpPr>
        <p:spPr/>
        <p:txBody>
          <a:bodyPr/>
          <a:lstStyle/>
          <a:p>
            <a:pPr>
              <a:defRPr/>
            </a:pPr>
            <a:fld id="{9D195BCC-3514-4B1B-9C18-24F3D67EC549}" type="slidenum">
              <a:rPr lang="de-DE"/>
              <a:t>38</a:t>
            </a:fld>
            <a:endParaRPr lang="de-DE" dirty="0"/>
          </a:p>
        </p:txBody>
      </p:sp>
      <p:sp>
        <p:nvSpPr>
          <p:cNvPr id="5" name="Text Placeholder 4">
            <a:extLst>
              <a:ext uri="{FF2B5EF4-FFF2-40B4-BE49-F238E27FC236}">
                <a16:creationId xmlns:a16="http://schemas.microsoft.com/office/drawing/2014/main" id="{9986796D-5C50-5B53-65C2-396FE74608F1}"/>
              </a:ext>
            </a:extLst>
          </p:cNvPr>
          <p:cNvSpPr>
            <a:spLocks noGrp="1"/>
          </p:cNvSpPr>
          <p:nvPr>
            <p:ph type="body" sz="quarter" idx="14"/>
          </p:nvPr>
        </p:nvSpPr>
        <p:spPr/>
        <p:txBody>
          <a:bodyPr/>
          <a:lstStyle/>
          <a:p>
            <a:r>
              <a:rPr lang="en-DE"/>
              <a:t>In many cases we want to </a:t>
            </a:r>
            <a:r>
              <a:rPr lang="en-DE" b="1"/>
              <a:t>combine </a:t>
            </a:r>
            <a:r>
              <a:rPr lang="en-DE"/>
              <a:t>dataframes, e.g. because one dataframe contains metadata pertaining to the other dataframe</a:t>
            </a:r>
          </a:p>
          <a:p>
            <a:r>
              <a:rPr lang="en-DE"/>
              <a:t>Example: We have one file with corpus data, with one column specifying the author, and one file with birth and death dates of each author crawled from the German National Library and/or Wikipedia</a:t>
            </a:r>
          </a:p>
          <a:p>
            <a:r>
              <a:rPr lang="en-DE"/>
              <a:t>We can combine the dataframes using dplyr's </a:t>
            </a:r>
            <a:r>
              <a:rPr lang="en-DE" i="1"/>
              <a:t>join() </a:t>
            </a:r>
            <a:r>
              <a:rPr lang="en-DE"/>
              <a:t>commands.</a:t>
            </a:r>
          </a:p>
        </p:txBody>
      </p:sp>
      <p:sp>
        <p:nvSpPr>
          <p:cNvPr id="6" name="Text Placeholder 5">
            <a:extLst>
              <a:ext uri="{FF2B5EF4-FFF2-40B4-BE49-F238E27FC236}">
                <a16:creationId xmlns:a16="http://schemas.microsoft.com/office/drawing/2014/main" id="{3CFE5952-C84E-866A-C3AD-9338ADBCEC2D}"/>
              </a:ext>
            </a:extLst>
          </p:cNvPr>
          <p:cNvSpPr>
            <a:spLocks noGrp="1"/>
          </p:cNvSpPr>
          <p:nvPr>
            <p:ph type="body" sz="quarter" idx="15"/>
          </p:nvPr>
        </p:nvSpPr>
        <p:spPr/>
        <p:txBody>
          <a:bodyPr/>
          <a:lstStyle/>
          <a:p>
            <a:r>
              <a:rPr lang="en-DE"/>
              <a:t>Merging multiple dataframes</a:t>
            </a:r>
          </a:p>
        </p:txBody>
      </p:sp>
    </p:spTree>
    <p:extLst>
      <p:ext uri="{BB962C8B-B14F-4D97-AF65-F5344CB8AC3E}">
        <p14:creationId xmlns:p14="http://schemas.microsoft.com/office/powerpoint/2010/main" val="942392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0322-83CF-FE1E-4624-D427F1364846}"/>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B7855568-46F7-853D-994A-2093A81DE6D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DD3C87B6-FA0C-E013-DF6A-F7AC6386B144}"/>
              </a:ext>
            </a:extLst>
          </p:cNvPr>
          <p:cNvSpPr>
            <a:spLocks noGrp="1"/>
          </p:cNvSpPr>
          <p:nvPr>
            <p:ph type="sldNum" sz="quarter" idx="12"/>
          </p:nvPr>
        </p:nvSpPr>
        <p:spPr/>
        <p:txBody>
          <a:bodyPr/>
          <a:lstStyle/>
          <a:p>
            <a:pPr>
              <a:defRPr/>
            </a:pPr>
            <a:fld id="{9D195BCC-3514-4B1B-9C18-24F3D67EC549}" type="slidenum">
              <a:rPr lang="de-DE"/>
              <a:t>39</a:t>
            </a:fld>
            <a:endParaRPr lang="de-DE" dirty="0"/>
          </a:p>
        </p:txBody>
      </p:sp>
      <p:sp>
        <p:nvSpPr>
          <p:cNvPr id="5" name="Text Placeholder 4">
            <a:extLst>
              <a:ext uri="{FF2B5EF4-FFF2-40B4-BE49-F238E27FC236}">
                <a16:creationId xmlns:a16="http://schemas.microsoft.com/office/drawing/2014/main" id="{84A01DBA-BBA3-E108-9D61-A55AC09CADE3}"/>
              </a:ext>
            </a:extLst>
          </p:cNvPr>
          <p:cNvSpPr>
            <a:spLocks noGrp="1"/>
          </p:cNvSpPr>
          <p:nvPr>
            <p:ph type="body" sz="quarter" idx="14"/>
          </p:nvPr>
        </p:nvSpPr>
        <p:spPr/>
        <p:txBody>
          <a:bodyPr/>
          <a:lstStyle/>
          <a:p>
            <a:r>
              <a:rPr lang="en-DE"/>
              <a:t>...</a:t>
            </a:r>
          </a:p>
        </p:txBody>
      </p:sp>
      <p:sp>
        <p:nvSpPr>
          <p:cNvPr id="6" name="Text Placeholder 5">
            <a:extLst>
              <a:ext uri="{FF2B5EF4-FFF2-40B4-BE49-F238E27FC236}">
                <a16:creationId xmlns:a16="http://schemas.microsoft.com/office/drawing/2014/main" id="{4E908778-1C2E-C4AD-88CE-A126FC89CB6C}"/>
              </a:ext>
            </a:extLst>
          </p:cNvPr>
          <p:cNvSpPr>
            <a:spLocks noGrp="1"/>
          </p:cNvSpPr>
          <p:nvPr>
            <p:ph type="body" sz="quarter" idx="15"/>
          </p:nvPr>
        </p:nvSpPr>
        <p:spPr/>
        <p:txBody>
          <a:bodyPr/>
          <a:lstStyle/>
          <a:p>
            <a:r>
              <a:rPr lang="en-DE"/>
              <a:t>Hands-on task</a:t>
            </a:r>
          </a:p>
        </p:txBody>
      </p:sp>
    </p:spTree>
    <p:extLst>
      <p:ext uri="{BB962C8B-B14F-4D97-AF65-F5344CB8AC3E}">
        <p14:creationId xmlns:p14="http://schemas.microsoft.com/office/powerpoint/2010/main" val="305573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C6B4-0B46-A62D-1787-18B8B70E2535}"/>
              </a:ext>
            </a:extLst>
          </p:cNvPr>
          <p:cNvSpPr>
            <a:spLocks noGrp="1"/>
          </p:cNvSpPr>
          <p:nvPr>
            <p:ph type="ctrTitle"/>
          </p:nvPr>
        </p:nvSpPr>
        <p:spPr/>
        <p:txBody>
          <a:bodyPr/>
          <a:lstStyle/>
          <a:p>
            <a:r>
              <a:rPr lang="en-DE"/>
              <a:t>Introduction</a:t>
            </a:r>
          </a:p>
        </p:txBody>
      </p:sp>
      <p:sp>
        <p:nvSpPr>
          <p:cNvPr id="3" name="Subtitle 2">
            <a:extLst>
              <a:ext uri="{FF2B5EF4-FFF2-40B4-BE49-F238E27FC236}">
                <a16:creationId xmlns:a16="http://schemas.microsoft.com/office/drawing/2014/main" id="{361F7DDD-8AA2-344A-5913-1BFEF2813D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36965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9820-E569-531E-0A4B-2BACF3922913}"/>
              </a:ext>
            </a:extLst>
          </p:cNvPr>
          <p:cNvSpPr>
            <a:spLocks noGrp="1"/>
          </p:cNvSpPr>
          <p:nvPr>
            <p:ph type="ctrTitle"/>
          </p:nvPr>
        </p:nvSpPr>
        <p:spPr/>
        <p:txBody>
          <a:bodyPr/>
          <a:lstStyle/>
          <a:p>
            <a:r>
              <a:rPr lang="en-DE"/>
              <a:t>Basics of ggplot</a:t>
            </a:r>
          </a:p>
        </p:txBody>
      </p:sp>
      <p:sp>
        <p:nvSpPr>
          <p:cNvPr id="3" name="Subtitle 2">
            <a:extLst>
              <a:ext uri="{FF2B5EF4-FFF2-40B4-BE49-F238E27FC236}">
                <a16:creationId xmlns:a16="http://schemas.microsoft.com/office/drawing/2014/main" id="{F5297557-1809-2EA7-E967-7B89E6D76F65}"/>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17232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5D81-C811-42F1-9994-3FF0FDAD9756}"/>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5E9A41D5-C329-660C-B74F-346B89355488}"/>
              </a:ext>
            </a:extLst>
          </p:cNvPr>
          <p:cNvSpPr>
            <a:spLocks noGrp="1"/>
          </p:cNvSpPr>
          <p:nvPr>
            <p:ph type="ftr" sz="quarter" idx="11"/>
          </p:nvPr>
        </p:nvSpPr>
        <p:spPr/>
        <p:txBody>
          <a:bodyPr/>
          <a:lstStyle/>
          <a:p>
            <a:r>
              <a:rPr lang="de-DE"/>
              <a:t>(Wickham et al. 2023)</a:t>
            </a:r>
          </a:p>
        </p:txBody>
      </p:sp>
      <p:sp>
        <p:nvSpPr>
          <p:cNvPr id="4" name="Slide Number Placeholder 3">
            <a:extLst>
              <a:ext uri="{FF2B5EF4-FFF2-40B4-BE49-F238E27FC236}">
                <a16:creationId xmlns:a16="http://schemas.microsoft.com/office/drawing/2014/main" id="{1AB7163B-7E94-1A57-AD8F-1AC188376C95}"/>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33697FD0-B04B-8D64-07F8-CACF34FDAEFA}"/>
              </a:ext>
            </a:extLst>
          </p:cNvPr>
          <p:cNvSpPr>
            <a:spLocks noGrp="1"/>
          </p:cNvSpPr>
          <p:nvPr>
            <p:ph type="body" sz="quarter" idx="14"/>
          </p:nvPr>
        </p:nvSpPr>
        <p:spPr>
          <a:xfrm>
            <a:off x="521550" y="1545752"/>
            <a:ext cx="4914546" cy="3311525"/>
          </a:xfrm>
        </p:spPr>
        <p:txBody>
          <a:bodyPr/>
          <a:lstStyle/>
          <a:p>
            <a:r>
              <a:rPr lang="en-DE"/>
              <a:t>A ggplot consists of three components</a:t>
            </a:r>
          </a:p>
          <a:p>
            <a:endParaRPr lang="en-DE"/>
          </a:p>
          <a:p>
            <a:pPr lvl="1"/>
            <a:r>
              <a:rPr lang="en-DE"/>
              <a:t>the </a:t>
            </a:r>
            <a:r>
              <a:rPr lang="en-DE" b="1"/>
              <a:t>data,</a:t>
            </a:r>
            <a:endParaRPr lang="en-DE"/>
          </a:p>
          <a:p>
            <a:pPr lvl="1"/>
            <a:r>
              <a:rPr lang="en-DE"/>
              <a:t>a set of </a:t>
            </a:r>
            <a:r>
              <a:rPr lang="en-DE" b="1"/>
              <a:t>aesthetic mappings</a:t>
            </a:r>
            <a:r>
              <a:rPr lang="en-DE"/>
              <a:t>,</a:t>
            </a:r>
          </a:p>
          <a:p>
            <a:pPr lvl="1"/>
            <a:r>
              <a:rPr lang="en-DE"/>
              <a:t>at least one </a:t>
            </a:r>
            <a:r>
              <a:rPr lang="en-DE" b="1"/>
              <a:t>layer </a:t>
            </a:r>
            <a:r>
              <a:rPr lang="en-DE"/>
              <a:t>(usually created with the geom function) describing how to render each observation.</a:t>
            </a:r>
          </a:p>
        </p:txBody>
      </p:sp>
      <p:sp>
        <p:nvSpPr>
          <p:cNvPr id="6" name="Text Placeholder 5">
            <a:extLst>
              <a:ext uri="{FF2B5EF4-FFF2-40B4-BE49-F238E27FC236}">
                <a16:creationId xmlns:a16="http://schemas.microsoft.com/office/drawing/2014/main" id="{CA434807-0BA7-1448-9174-4A910C701674}"/>
              </a:ext>
            </a:extLst>
          </p:cNvPr>
          <p:cNvSpPr>
            <a:spLocks noGrp="1"/>
          </p:cNvSpPr>
          <p:nvPr>
            <p:ph type="body" sz="quarter" idx="15"/>
          </p:nvPr>
        </p:nvSpPr>
        <p:spPr/>
        <p:txBody>
          <a:bodyPr/>
          <a:lstStyle/>
          <a:p>
            <a:r>
              <a:rPr lang="en-DE"/>
              <a:t>The syntax of ggplot</a:t>
            </a:r>
          </a:p>
        </p:txBody>
      </p:sp>
      <p:pic>
        <p:nvPicPr>
          <p:cNvPr id="7" name="Picture 6">
            <a:extLst>
              <a:ext uri="{FF2B5EF4-FFF2-40B4-BE49-F238E27FC236}">
                <a16:creationId xmlns:a16="http://schemas.microsoft.com/office/drawing/2014/main" id="{ED6B71FF-5487-331A-6C6D-0C3900166774}"/>
              </a:ext>
            </a:extLst>
          </p:cNvPr>
          <p:cNvPicPr>
            <a:picLocks noChangeAspect="1"/>
          </p:cNvPicPr>
          <p:nvPr/>
        </p:nvPicPr>
        <p:blipFill>
          <a:blip r:embed="rId2"/>
          <a:stretch>
            <a:fillRect/>
          </a:stretch>
        </p:blipFill>
        <p:spPr>
          <a:xfrm>
            <a:off x="5638866" y="2286893"/>
            <a:ext cx="3429000" cy="2336800"/>
          </a:xfrm>
          <a:prstGeom prst="rect">
            <a:avLst/>
          </a:prstGeom>
        </p:spPr>
      </p:pic>
    </p:spTree>
    <p:extLst>
      <p:ext uri="{BB962C8B-B14F-4D97-AF65-F5344CB8AC3E}">
        <p14:creationId xmlns:p14="http://schemas.microsoft.com/office/powerpoint/2010/main" val="1747333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BA-D142-8E28-BFDF-1F2599E04F48}"/>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E12744F-0F93-0D43-A5F7-37881851E61F}"/>
              </a:ext>
            </a:extLst>
          </p:cNvPr>
          <p:cNvSpPr>
            <a:spLocks noGrp="1"/>
          </p:cNvSpPr>
          <p:nvPr>
            <p:ph type="ftr" sz="quarter" idx="11"/>
          </p:nvPr>
        </p:nvSpPr>
        <p:spPr/>
        <p:txBody>
          <a:bodyPr/>
          <a:lstStyle/>
          <a:p>
            <a:r>
              <a:rPr lang="de-DE"/>
              <a:t>https://www.geeksforgeeks.org/data-visualization-with-r-and-ggplot2/</a:t>
            </a:r>
          </a:p>
        </p:txBody>
      </p:sp>
      <p:sp>
        <p:nvSpPr>
          <p:cNvPr id="4" name="Slide Number Placeholder 3">
            <a:extLst>
              <a:ext uri="{FF2B5EF4-FFF2-40B4-BE49-F238E27FC236}">
                <a16:creationId xmlns:a16="http://schemas.microsoft.com/office/drawing/2014/main" id="{B0F768CC-28D3-2FC3-003B-E9BF3C50237D}"/>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D23D2E5D-57A0-2EE7-DD84-8359AF8C7ACA}"/>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E5425AF-F93C-5C88-BBF7-393FC8AA26A5}"/>
              </a:ext>
            </a:extLst>
          </p:cNvPr>
          <p:cNvSpPr>
            <a:spLocks noGrp="1"/>
          </p:cNvSpPr>
          <p:nvPr>
            <p:ph type="body" sz="quarter" idx="15"/>
          </p:nvPr>
        </p:nvSpPr>
        <p:spPr/>
        <p:txBody>
          <a:bodyPr/>
          <a:lstStyle/>
          <a:p>
            <a:endParaRPr lang="en-DE"/>
          </a:p>
        </p:txBody>
      </p:sp>
      <p:pic>
        <p:nvPicPr>
          <p:cNvPr id="2050" name="Picture 2">
            <a:extLst>
              <a:ext uri="{FF2B5EF4-FFF2-40B4-BE49-F238E27FC236}">
                <a16:creationId xmlns:a16="http://schemas.microsoft.com/office/drawing/2014/main" id="{4F0681FC-4F1E-8229-33EA-A0B901FC6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19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E27C-2590-532A-73AD-F8287A29A787}"/>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193F845B-416E-4642-167D-EAC1E83D529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38C574-FEBA-DDA3-0F6B-6B2526A5257E}"/>
              </a:ext>
            </a:extLst>
          </p:cNvPr>
          <p:cNvSpPr>
            <a:spLocks noGrp="1"/>
          </p:cNvSpPr>
          <p:nvPr>
            <p:ph type="sldNum" sz="quarter" idx="12"/>
          </p:nvPr>
        </p:nvSpPr>
        <p:spPr/>
        <p:txBody>
          <a:bodyPr/>
          <a:lstStyle/>
          <a:p>
            <a:pPr>
              <a:defRPr/>
            </a:pPr>
            <a:fld id="{9D195BCC-3514-4B1B-9C18-24F3D67EC549}" type="slidenum">
              <a:rPr lang="de-DE"/>
              <a:t>43</a:t>
            </a:fld>
            <a:endParaRPr lang="de-DE" dirty="0"/>
          </a:p>
        </p:txBody>
      </p:sp>
      <p:sp>
        <p:nvSpPr>
          <p:cNvPr id="5" name="Text Placeholder 4">
            <a:extLst>
              <a:ext uri="{FF2B5EF4-FFF2-40B4-BE49-F238E27FC236}">
                <a16:creationId xmlns:a16="http://schemas.microsoft.com/office/drawing/2014/main" id="{9F8904EF-598D-EC68-AF8D-34933D754DF8}"/>
              </a:ext>
            </a:extLst>
          </p:cNvPr>
          <p:cNvSpPr>
            <a:spLocks noGrp="1"/>
          </p:cNvSpPr>
          <p:nvPr>
            <p:ph type="body" sz="quarter" idx="14"/>
          </p:nvPr>
        </p:nvSpPr>
        <p:spPr/>
        <p:txBody>
          <a:bodyPr/>
          <a:lstStyle/>
          <a:p>
            <a:r>
              <a:rPr lang="en-DE"/>
              <a:t>A ggplot is built </a:t>
            </a:r>
            <a:r>
              <a:rPr lang="en-DE" b="1"/>
              <a:t>layer by layer</a:t>
            </a:r>
            <a:endParaRPr lang="en-DE"/>
          </a:p>
          <a:p>
            <a:r>
              <a:rPr lang="en-DE"/>
              <a:t>We start out with the </a:t>
            </a:r>
            <a:r>
              <a:rPr lang="en-DE" b="1"/>
              <a:t>data</a:t>
            </a:r>
            <a:r>
              <a:rPr lang="en-DE"/>
              <a:t> and the </a:t>
            </a:r>
            <a:r>
              <a:rPr lang="en-DE" b="1"/>
              <a:t>aesthetic mappings</a:t>
            </a:r>
            <a:endParaRPr lang="en-DE"/>
          </a:p>
          <a:p>
            <a:r>
              <a:rPr lang="en-DE"/>
              <a:t>Basic syntax:</a:t>
            </a:r>
          </a:p>
          <a:p>
            <a:pPr marL="0" indent="0">
              <a:buNone/>
            </a:pPr>
            <a:r>
              <a:rPr lang="en-DE">
                <a:latin typeface="Courier New" panose="02070309020205020404" pitchFamily="49" charset="0"/>
                <a:cs typeface="Courier New" panose="02070309020205020404" pitchFamily="49" charset="0"/>
              </a:rPr>
              <a:t>p &lt;- ggplot(data, aes(x = ..., y = ..., group = ...))</a:t>
            </a:r>
          </a:p>
          <a:p>
            <a:r>
              <a:rPr lang="en-DE"/>
              <a:t>We specify the </a:t>
            </a:r>
            <a:r>
              <a:rPr lang="en-DE" b="1"/>
              <a:t>geometric objects </a:t>
            </a:r>
            <a:r>
              <a:rPr lang="en-DE"/>
              <a:t>to plot, e.g.</a:t>
            </a:r>
          </a:p>
          <a:p>
            <a:pPr marL="0" indent="0">
              <a:buNone/>
            </a:pPr>
            <a:r>
              <a:rPr lang="en-DE">
                <a:latin typeface="Courier New" panose="02070309020205020404" pitchFamily="49" charset="0"/>
                <a:cs typeface="Courier New" panose="02070309020205020404" pitchFamily="49" charset="0"/>
              </a:rPr>
              <a:t>p &lt;- p + geom_line() # lineplot</a:t>
            </a:r>
          </a:p>
          <a:p>
            <a:r>
              <a:rPr lang="en-DE"/>
              <a:t>Optional: We customize the </a:t>
            </a:r>
            <a:r>
              <a:rPr lang="en-DE" b="1"/>
              <a:t>scales </a:t>
            </a:r>
            <a:r>
              <a:rPr lang="en-DE"/>
              <a:t>(position, color, size) and/or change the </a:t>
            </a:r>
            <a:r>
              <a:rPr lang="en-DE" b="1"/>
              <a:t>theme </a:t>
            </a:r>
            <a:r>
              <a:rPr lang="en-DE"/>
              <a:t>of the plot</a:t>
            </a:r>
          </a:p>
          <a:p>
            <a:pPr marL="0" indent="0">
              <a:buNone/>
            </a:pPr>
            <a:r>
              <a:rPr lang="en-DE">
                <a:latin typeface="Courier New" panose="02070309020205020404" pitchFamily="49" charset="0"/>
                <a:cs typeface="Courier New" panose="02070309020205020404" pitchFamily="49" charset="0"/>
              </a:rPr>
              <a:t>p &lt;- p + scale_color_grey() + theme_minimal()</a:t>
            </a:r>
          </a:p>
          <a:p>
            <a:endParaRPr lang="en-DE"/>
          </a:p>
          <a:p>
            <a:endParaRPr lang="en-DE">
              <a:latin typeface="Courier New" panose="02070309020205020404" pitchFamily="49" charset="0"/>
              <a:cs typeface="Courier New" panose="02070309020205020404" pitchFamily="49" charset="0"/>
            </a:endParaRPr>
          </a:p>
        </p:txBody>
      </p:sp>
      <p:sp>
        <p:nvSpPr>
          <p:cNvPr id="6" name="Text Placeholder 5">
            <a:extLst>
              <a:ext uri="{FF2B5EF4-FFF2-40B4-BE49-F238E27FC236}">
                <a16:creationId xmlns:a16="http://schemas.microsoft.com/office/drawing/2014/main" id="{BFB8E21E-5A34-1A07-ADA6-31510D647ABE}"/>
              </a:ext>
            </a:extLst>
          </p:cNvPr>
          <p:cNvSpPr>
            <a:spLocks noGrp="1"/>
          </p:cNvSpPr>
          <p:nvPr>
            <p:ph type="body" sz="quarter" idx="15"/>
          </p:nvPr>
        </p:nvSpPr>
        <p:spPr/>
        <p:txBody>
          <a:bodyPr/>
          <a:lstStyle/>
          <a:p>
            <a:r>
              <a:rPr lang="en-DE"/>
              <a:t>Creating a ggplot</a:t>
            </a:r>
          </a:p>
        </p:txBody>
      </p:sp>
    </p:spTree>
    <p:extLst>
      <p:ext uri="{BB962C8B-B14F-4D97-AF65-F5344CB8AC3E}">
        <p14:creationId xmlns:p14="http://schemas.microsoft.com/office/powerpoint/2010/main" val="1589330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2F98-3FF4-78EF-A287-65224B8DEEBE}"/>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26C891E4-0EA4-F355-602A-A7F4BAF3931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75B3422-0426-A829-80ED-7296F5B2D902}"/>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03498A3D-FBA1-CAF6-BE0D-3AB95EE18C73}"/>
              </a:ext>
            </a:extLst>
          </p:cNvPr>
          <p:cNvSpPr>
            <a:spLocks noGrp="1"/>
          </p:cNvSpPr>
          <p:nvPr>
            <p:ph type="body" sz="quarter" idx="14"/>
          </p:nvPr>
        </p:nvSpPr>
        <p:spPr/>
        <p:txBody>
          <a:bodyPr/>
          <a:lstStyle/>
          <a:p>
            <a:r>
              <a:rPr lang="en-DE" b="1"/>
              <a:t>First step: generating fake data</a:t>
            </a:r>
          </a:p>
          <a:p>
            <a:pPr marL="0" indent="0">
              <a:buNone/>
            </a:pPr>
            <a:r>
              <a:rPr lang="en-DE"/>
              <a:t>Try to create a dataframe with two columns x and y, with x containing the numbers from 1 to 100 and y 100 normally-distributed random numbers (</a:t>
            </a:r>
            <a:r>
              <a:rPr lang="en-DE">
                <a:latin typeface="Courier New" panose="02070309020205020404" pitchFamily="49" charset="0"/>
                <a:cs typeface="Courier New" panose="02070309020205020404" pitchFamily="49" charset="0"/>
              </a:rPr>
              <a:t>rnorm(100)</a:t>
            </a:r>
            <a:r>
              <a:rPr lang="en-DE"/>
              <a:t>).</a:t>
            </a:r>
          </a:p>
          <a:p>
            <a:endParaRPr lang="en-DE"/>
          </a:p>
          <a:p>
            <a:r>
              <a:rPr lang="en-DE" b="1"/>
              <a:t>Second step: visualizing the data</a:t>
            </a:r>
          </a:p>
          <a:p>
            <a:pPr marL="0" indent="0">
              <a:buNone/>
            </a:pPr>
            <a:r>
              <a:rPr lang="en-DE"/>
              <a:t>Plot x against y using base R first and then using ggplot.</a:t>
            </a:r>
          </a:p>
          <a:p>
            <a:pPr marL="0" indent="0">
              <a:buNone/>
            </a:pPr>
            <a:endParaRPr lang="en-DE"/>
          </a:p>
          <a:p>
            <a:r>
              <a:rPr lang="en-DE" b="1"/>
              <a:t>Third step: customizing the plot</a:t>
            </a:r>
          </a:p>
          <a:p>
            <a:pPr marL="0" indent="0">
              <a:buNone/>
            </a:pPr>
            <a:r>
              <a:rPr lang="en-DE"/>
              <a:t>Play around with different scale configurations and themes.</a:t>
            </a:r>
          </a:p>
          <a:p>
            <a:endParaRPr lang="en-DE"/>
          </a:p>
        </p:txBody>
      </p:sp>
      <p:sp>
        <p:nvSpPr>
          <p:cNvPr id="6" name="Text Placeholder 5">
            <a:extLst>
              <a:ext uri="{FF2B5EF4-FFF2-40B4-BE49-F238E27FC236}">
                <a16:creationId xmlns:a16="http://schemas.microsoft.com/office/drawing/2014/main" id="{A55AB2ED-7C57-0CD6-3852-FC50BD86ED1E}"/>
              </a:ext>
            </a:extLst>
          </p:cNvPr>
          <p:cNvSpPr>
            <a:spLocks noGrp="1"/>
          </p:cNvSpPr>
          <p:nvPr>
            <p:ph type="body" sz="quarter" idx="15"/>
          </p:nvPr>
        </p:nvSpPr>
        <p:spPr/>
        <p:txBody>
          <a:bodyPr/>
          <a:lstStyle/>
          <a:p>
            <a:r>
              <a:rPr lang="en-DE"/>
              <a:t>A basic ggplot</a:t>
            </a:r>
          </a:p>
        </p:txBody>
      </p:sp>
    </p:spTree>
    <p:extLst>
      <p:ext uri="{BB962C8B-B14F-4D97-AF65-F5344CB8AC3E}">
        <p14:creationId xmlns:p14="http://schemas.microsoft.com/office/powerpoint/2010/main" val="3291397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92C-8003-8FD3-5C0B-157414E2A08F}"/>
              </a:ext>
            </a:extLst>
          </p:cNvPr>
          <p:cNvSpPr>
            <a:spLocks noGrp="1"/>
          </p:cNvSpPr>
          <p:nvPr>
            <p:ph type="title"/>
          </p:nvPr>
        </p:nvSpPr>
        <p:spPr/>
        <p:txBody>
          <a:bodyPr/>
          <a:lstStyle/>
          <a:p>
            <a:r>
              <a:rPr lang="en-DE"/>
              <a:t>What kinds of geoms exist?</a:t>
            </a:r>
          </a:p>
        </p:txBody>
      </p:sp>
      <p:sp>
        <p:nvSpPr>
          <p:cNvPr id="3" name="Footer Placeholder 2">
            <a:extLst>
              <a:ext uri="{FF2B5EF4-FFF2-40B4-BE49-F238E27FC236}">
                <a16:creationId xmlns:a16="http://schemas.microsoft.com/office/drawing/2014/main" id="{54CFF989-5C2F-CB6E-C89F-C1839E4EFA80}"/>
              </a:ext>
            </a:extLst>
          </p:cNvPr>
          <p:cNvSpPr>
            <a:spLocks noGrp="1"/>
          </p:cNvSpPr>
          <p:nvPr>
            <p:ph type="ftr" sz="quarter" idx="11"/>
          </p:nvPr>
        </p:nvSpPr>
        <p:spPr/>
        <p:txBody>
          <a:bodyPr/>
          <a:lstStyle/>
          <a:p>
            <a:r>
              <a:rPr lang="de-DE"/>
              <a:t>https://ouyanglab.com/covid19dataviz/ggplot2.html</a:t>
            </a:r>
          </a:p>
        </p:txBody>
      </p:sp>
      <p:sp>
        <p:nvSpPr>
          <p:cNvPr id="4" name="Slide Number Placeholder 3">
            <a:extLst>
              <a:ext uri="{FF2B5EF4-FFF2-40B4-BE49-F238E27FC236}">
                <a16:creationId xmlns:a16="http://schemas.microsoft.com/office/drawing/2014/main" id="{5461BA54-B58F-E51D-C4DA-F23C23C8E78B}"/>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2C21E40F-7D13-AD9F-ECAD-A4BC3336719B}"/>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05CDA9DC-6889-B120-B8BD-30ADC4784943}"/>
              </a:ext>
            </a:extLst>
          </p:cNvPr>
          <p:cNvSpPr>
            <a:spLocks noGrp="1"/>
          </p:cNvSpPr>
          <p:nvPr>
            <p:ph type="body" sz="quarter" idx="15"/>
          </p:nvPr>
        </p:nvSpPr>
        <p:spPr/>
        <p:txBody>
          <a:bodyPr/>
          <a:lstStyle/>
          <a:p>
            <a:endParaRPr lang="en-DE"/>
          </a:p>
        </p:txBody>
      </p:sp>
      <p:pic>
        <p:nvPicPr>
          <p:cNvPr id="3074"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7532C996-D024-8310-0BAC-DF699CFE8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47" y="91779"/>
            <a:ext cx="7244605" cy="474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99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FBC-F920-36E8-2185-AE0316A1E1F8}"/>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6A55D9CB-01FB-ABE6-BD6F-53B2D33A148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0A02817-4AE9-BE1B-811B-ED95071A3D6D}"/>
              </a:ext>
            </a:extLst>
          </p:cNvPr>
          <p:cNvSpPr>
            <a:spLocks noGrp="1"/>
          </p:cNvSpPr>
          <p:nvPr>
            <p:ph type="sldNum" sz="quarter" idx="12"/>
          </p:nvPr>
        </p:nvSpPr>
        <p:spPr/>
        <p:txBody>
          <a:bodyPr/>
          <a:lstStyle/>
          <a:p>
            <a:pPr>
              <a:defRPr/>
            </a:pPr>
            <a:fld id="{9D195BCC-3514-4B1B-9C18-24F3D67EC549}" type="slidenum">
              <a:rPr lang="de-DE"/>
              <a:t>46</a:t>
            </a:fld>
            <a:endParaRPr lang="de-DE" dirty="0"/>
          </a:p>
        </p:txBody>
      </p:sp>
      <p:sp>
        <p:nvSpPr>
          <p:cNvPr id="5" name="Text Placeholder 4">
            <a:extLst>
              <a:ext uri="{FF2B5EF4-FFF2-40B4-BE49-F238E27FC236}">
                <a16:creationId xmlns:a16="http://schemas.microsoft.com/office/drawing/2014/main" id="{9BE5612B-52D4-A04B-D13B-040C66A59163}"/>
              </a:ext>
            </a:extLst>
          </p:cNvPr>
          <p:cNvSpPr>
            <a:spLocks noGrp="1"/>
          </p:cNvSpPr>
          <p:nvPr>
            <p:ph type="body" sz="quarter" idx="14"/>
          </p:nvPr>
        </p:nvSpPr>
        <p:spPr>
          <a:xfrm>
            <a:off x="521550" y="1545752"/>
            <a:ext cx="7002778" cy="3311524"/>
          </a:xfrm>
        </p:spPr>
        <p:txBody>
          <a:bodyPr/>
          <a:lstStyle/>
          <a:p>
            <a:r>
              <a:rPr lang="en-DE" sz="1800" b="1"/>
              <a:t>Scatterplots</a:t>
            </a:r>
          </a:p>
          <a:p>
            <a:pPr lvl="1">
              <a:buFont typeface="Arial" panose="020B0604020202020204" pitchFamily="34" charset="0"/>
              <a:buChar char="•"/>
            </a:pPr>
            <a:r>
              <a:rPr lang="en-GB" sz="1600"/>
              <a:t>show / explore correlations between two variables</a:t>
            </a:r>
          </a:p>
          <a:p>
            <a:pPr lvl="1">
              <a:buFont typeface="Arial" panose="020B0604020202020204" pitchFamily="34" charset="0"/>
              <a:buChar char="•"/>
            </a:pPr>
            <a:r>
              <a:rPr lang="en-GB" sz="1600"/>
              <a:t>metric data on both the x- and the y-axis</a:t>
            </a:r>
          </a:p>
          <a:p>
            <a:r>
              <a:rPr lang="en-DE" sz="1800" b="1"/>
              <a:t>Line plots</a:t>
            </a:r>
          </a:p>
          <a:p>
            <a:pPr lvl="1">
              <a:buFont typeface="Arial" panose="020B0604020202020204" pitchFamily="34" charset="0"/>
              <a:buChar char="•"/>
            </a:pPr>
            <a:r>
              <a:rPr lang="en-GB" sz="1600"/>
              <a:t>Lineplots are useful for showing e.g. change over time</a:t>
            </a:r>
          </a:p>
          <a:p>
            <a:pPr lvl="1">
              <a:buFont typeface="Arial" panose="020B0604020202020204" pitchFamily="34" charset="0"/>
              <a:buChar char="•"/>
            </a:pPr>
            <a:r>
              <a:rPr lang="en-GB" sz="1600"/>
              <a:t>Count variable on y-axis, (at least) ordinal variable on x-axis</a:t>
            </a:r>
          </a:p>
          <a:p>
            <a:r>
              <a:rPr lang="en-DE" sz="1800" b="1"/>
              <a:t>Barplots</a:t>
            </a:r>
          </a:p>
          <a:p>
            <a:pPr lvl="1"/>
            <a:r>
              <a:rPr lang="en-GB" sz="1600"/>
              <a:t>useful to show counts of categorical variables (e.g. number of men vs. number of women in parliament)... </a:t>
            </a:r>
          </a:p>
          <a:p>
            <a:pPr lvl="1"/>
            <a:r>
              <a:rPr lang="en-GB" sz="1600"/>
              <a:t>summary statistics (usually: means) of metric variables across different categories (e.g. mean height of humans vs. Klingons)</a:t>
            </a:r>
            <a:endParaRPr lang="en-DE" sz="1600"/>
          </a:p>
        </p:txBody>
      </p:sp>
      <p:sp>
        <p:nvSpPr>
          <p:cNvPr id="6" name="Text Placeholder 5">
            <a:extLst>
              <a:ext uri="{FF2B5EF4-FFF2-40B4-BE49-F238E27FC236}">
                <a16:creationId xmlns:a16="http://schemas.microsoft.com/office/drawing/2014/main" id="{CC9734E3-E295-A0D8-EB23-0DEC4E3E7CC6}"/>
              </a:ext>
            </a:extLst>
          </p:cNvPr>
          <p:cNvSpPr>
            <a:spLocks noGrp="1"/>
          </p:cNvSpPr>
          <p:nvPr>
            <p:ph type="body" sz="quarter" idx="15"/>
          </p:nvPr>
        </p:nvSpPr>
        <p:spPr/>
        <p:txBody>
          <a:bodyPr/>
          <a:lstStyle/>
          <a:p>
            <a:r>
              <a:rPr lang="en-DE"/>
              <a:t>Which plot types for which purpose?</a:t>
            </a:r>
          </a:p>
        </p:txBody>
      </p:sp>
      <p:pic>
        <p:nvPicPr>
          <p:cNvPr id="7" name="Picture 6">
            <a:extLst>
              <a:ext uri="{FF2B5EF4-FFF2-40B4-BE49-F238E27FC236}">
                <a16:creationId xmlns:a16="http://schemas.microsoft.com/office/drawing/2014/main" id="{662FFB27-B874-04A1-13A8-5ED08733F981}"/>
              </a:ext>
            </a:extLst>
          </p:cNvPr>
          <p:cNvPicPr>
            <a:picLocks noChangeAspect="1"/>
          </p:cNvPicPr>
          <p:nvPr/>
        </p:nvPicPr>
        <p:blipFill>
          <a:blip r:embed="rId2"/>
          <a:stretch>
            <a:fillRect/>
          </a:stretch>
        </p:blipFill>
        <p:spPr>
          <a:xfrm>
            <a:off x="7884368" y="3820166"/>
            <a:ext cx="482600" cy="482600"/>
          </a:xfrm>
          <a:prstGeom prst="rect">
            <a:avLst/>
          </a:prstGeom>
        </p:spPr>
      </p:pic>
      <p:pic>
        <p:nvPicPr>
          <p:cNvPr id="9" name="Picture 8">
            <a:extLst>
              <a:ext uri="{FF2B5EF4-FFF2-40B4-BE49-F238E27FC236}">
                <a16:creationId xmlns:a16="http://schemas.microsoft.com/office/drawing/2014/main" id="{4D5F78A1-485B-A135-149D-7582AA22AEA8}"/>
              </a:ext>
            </a:extLst>
          </p:cNvPr>
          <p:cNvPicPr>
            <a:picLocks noChangeAspect="1"/>
          </p:cNvPicPr>
          <p:nvPr/>
        </p:nvPicPr>
        <p:blipFill>
          <a:blip r:embed="rId3"/>
          <a:stretch>
            <a:fillRect/>
          </a:stretch>
        </p:blipFill>
        <p:spPr>
          <a:xfrm>
            <a:off x="7820868" y="2757413"/>
            <a:ext cx="546100" cy="609600"/>
          </a:xfrm>
          <a:prstGeom prst="rect">
            <a:avLst/>
          </a:prstGeom>
        </p:spPr>
      </p:pic>
      <p:pic>
        <p:nvPicPr>
          <p:cNvPr id="10" name="Picture 9">
            <a:extLst>
              <a:ext uri="{FF2B5EF4-FFF2-40B4-BE49-F238E27FC236}">
                <a16:creationId xmlns:a16="http://schemas.microsoft.com/office/drawing/2014/main" id="{D87F3E6C-8B8A-1624-9B3C-33BB8EC80F0A}"/>
              </a:ext>
            </a:extLst>
          </p:cNvPr>
          <p:cNvPicPr>
            <a:picLocks noChangeAspect="1"/>
          </p:cNvPicPr>
          <p:nvPr/>
        </p:nvPicPr>
        <p:blipFill>
          <a:blip r:embed="rId4"/>
          <a:stretch>
            <a:fillRect/>
          </a:stretch>
        </p:blipFill>
        <p:spPr>
          <a:xfrm>
            <a:off x="7820868" y="1787401"/>
            <a:ext cx="533400" cy="571500"/>
          </a:xfrm>
          <a:prstGeom prst="rect">
            <a:avLst/>
          </a:prstGeom>
        </p:spPr>
      </p:pic>
    </p:spTree>
    <p:extLst>
      <p:ext uri="{BB962C8B-B14F-4D97-AF65-F5344CB8AC3E}">
        <p14:creationId xmlns:p14="http://schemas.microsoft.com/office/powerpoint/2010/main" val="2752724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7E80-1109-0FB1-7838-E355606C4994}"/>
              </a:ext>
            </a:extLst>
          </p:cNvPr>
          <p:cNvSpPr>
            <a:spLocks noGrp="1"/>
          </p:cNvSpPr>
          <p:nvPr>
            <p:ph type="title"/>
          </p:nvPr>
        </p:nvSpPr>
        <p:spPr/>
        <p:txBody>
          <a:bodyPr/>
          <a:lstStyle/>
          <a:p>
            <a:r>
              <a:rPr lang="en-DE"/>
              <a:t>More plot types</a:t>
            </a:r>
          </a:p>
        </p:txBody>
      </p:sp>
      <p:sp>
        <p:nvSpPr>
          <p:cNvPr id="3" name="Footer Placeholder 2">
            <a:extLst>
              <a:ext uri="{FF2B5EF4-FFF2-40B4-BE49-F238E27FC236}">
                <a16:creationId xmlns:a16="http://schemas.microsoft.com/office/drawing/2014/main" id="{AB6B43FB-AA3C-5B39-5A6B-3DEF21BDA0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74E16C7-68D2-26AC-2187-005953D44A92}"/>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940FF64F-38A6-8F37-4E7D-F2BD82906F01}"/>
              </a:ext>
            </a:extLst>
          </p:cNvPr>
          <p:cNvSpPr>
            <a:spLocks noGrp="1"/>
          </p:cNvSpPr>
          <p:nvPr>
            <p:ph type="body" sz="quarter" idx="14"/>
          </p:nvPr>
        </p:nvSpPr>
        <p:spPr/>
        <p:txBody>
          <a:bodyPr/>
          <a:lstStyle/>
          <a:p>
            <a:r>
              <a:rPr lang="en-DE"/>
              <a:t>Packages </a:t>
            </a:r>
            <a:r>
              <a:rPr lang="en-DE" i="1"/>
              <a:t>beeswarm </a:t>
            </a:r>
            <a:r>
              <a:rPr lang="en-DE"/>
              <a:t>and </a:t>
            </a:r>
            <a:r>
              <a:rPr lang="en-DE" i="1"/>
              <a:t>ggbeeswarm</a:t>
            </a:r>
          </a:p>
          <a:p>
            <a:endParaRPr lang="en-DE" i="1"/>
          </a:p>
          <a:p>
            <a:r>
              <a:rPr lang="en-DE"/>
              <a:t>can be combined with violin or boxplots</a:t>
            </a:r>
          </a:p>
        </p:txBody>
      </p:sp>
      <p:sp>
        <p:nvSpPr>
          <p:cNvPr id="6" name="Text Placeholder 5">
            <a:extLst>
              <a:ext uri="{FF2B5EF4-FFF2-40B4-BE49-F238E27FC236}">
                <a16:creationId xmlns:a16="http://schemas.microsoft.com/office/drawing/2014/main" id="{4FB25C6A-187A-BAB0-4F3D-C9F592D4263B}"/>
              </a:ext>
            </a:extLst>
          </p:cNvPr>
          <p:cNvSpPr>
            <a:spLocks noGrp="1"/>
          </p:cNvSpPr>
          <p:nvPr>
            <p:ph type="body" sz="quarter" idx="15"/>
          </p:nvPr>
        </p:nvSpPr>
        <p:spPr/>
        <p:txBody>
          <a:bodyPr/>
          <a:lstStyle/>
          <a:p>
            <a:r>
              <a:rPr lang="en-DE"/>
              <a:t>Beeswarm plots</a:t>
            </a:r>
          </a:p>
        </p:txBody>
      </p:sp>
    </p:spTree>
    <p:extLst>
      <p:ext uri="{BB962C8B-B14F-4D97-AF65-F5344CB8AC3E}">
        <p14:creationId xmlns:p14="http://schemas.microsoft.com/office/powerpoint/2010/main" val="1944104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425A-DFD0-A69A-88BD-2BAFEBBAD702}"/>
              </a:ext>
            </a:extLst>
          </p:cNvPr>
          <p:cNvSpPr>
            <a:spLocks noGrp="1"/>
          </p:cNvSpPr>
          <p:nvPr>
            <p:ph type="title"/>
          </p:nvPr>
        </p:nvSpPr>
        <p:spPr/>
        <p:txBody>
          <a:bodyPr/>
          <a:lstStyle/>
          <a:p>
            <a:r>
              <a:rPr lang="en-DE"/>
              <a:t>Interactive plots</a:t>
            </a:r>
          </a:p>
        </p:txBody>
      </p:sp>
      <p:sp>
        <p:nvSpPr>
          <p:cNvPr id="3" name="Footer Placeholder 2">
            <a:extLst>
              <a:ext uri="{FF2B5EF4-FFF2-40B4-BE49-F238E27FC236}">
                <a16:creationId xmlns:a16="http://schemas.microsoft.com/office/drawing/2014/main" id="{13AC5C1D-E663-AB2E-F9BD-059B04F07D5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1086E60-0F51-74D3-E90C-1445CC2559EB}"/>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B5CC0F79-B0EC-A550-65E2-1BEA9085DB26}"/>
              </a:ext>
            </a:extLst>
          </p:cNvPr>
          <p:cNvSpPr>
            <a:spLocks noGrp="1"/>
          </p:cNvSpPr>
          <p:nvPr>
            <p:ph type="body" sz="quarter" idx="14"/>
          </p:nvPr>
        </p:nvSpPr>
        <p:spPr/>
        <p:txBody>
          <a:bodyPr/>
          <a:lstStyle/>
          <a:p>
            <a:r>
              <a:rPr lang="en-DE"/>
              <a:t>e.g. (</a:t>
            </a:r>
            <a:r>
              <a:rPr lang="en-DE" i="1"/>
              <a:t>gg</a:t>
            </a:r>
            <a:r>
              <a:rPr lang="en-DE"/>
              <a:t>)</a:t>
            </a:r>
            <a:r>
              <a:rPr lang="en-DE" i="1"/>
              <a:t>plotly </a:t>
            </a:r>
            <a:r>
              <a:rPr lang="en-DE"/>
              <a:t>packge</a:t>
            </a:r>
          </a:p>
          <a:p>
            <a:endParaRPr lang="en-DE"/>
          </a:p>
          <a:p>
            <a:r>
              <a:rPr lang="en-DE"/>
              <a:t>and </a:t>
            </a:r>
            <a:r>
              <a:rPr lang="en-DE" i="1"/>
              <a:t>shinyplots </a:t>
            </a:r>
            <a:r>
              <a:rPr lang="en-DE"/>
              <a:t>(shinyplots.io)</a:t>
            </a:r>
          </a:p>
        </p:txBody>
      </p:sp>
      <p:sp>
        <p:nvSpPr>
          <p:cNvPr id="6" name="Text Placeholder 5">
            <a:extLst>
              <a:ext uri="{FF2B5EF4-FFF2-40B4-BE49-F238E27FC236}">
                <a16:creationId xmlns:a16="http://schemas.microsoft.com/office/drawing/2014/main" id="{257A0298-0414-A5E8-454D-2D924D3B6229}"/>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768928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2C33-1A97-61CC-C8EB-903DCAFAF509}"/>
              </a:ext>
            </a:extLst>
          </p:cNvPr>
          <p:cNvSpPr>
            <a:spLocks noGrp="1"/>
          </p:cNvSpPr>
          <p:nvPr>
            <p:ph type="title"/>
          </p:nvPr>
        </p:nvSpPr>
        <p:spPr/>
        <p:txBody>
          <a:bodyPr/>
          <a:lstStyle/>
          <a:p>
            <a:r>
              <a:rPr lang="en-DE"/>
              <a:t>Some tips and tricks</a:t>
            </a:r>
          </a:p>
        </p:txBody>
      </p:sp>
      <p:sp>
        <p:nvSpPr>
          <p:cNvPr id="3" name="Footer Placeholder 2">
            <a:extLst>
              <a:ext uri="{FF2B5EF4-FFF2-40B4-BE49-F238E27FC236}">
                <a16:creationId xmlns:a16="http://schemas.microsoft.com/office/drawing/2014/main" id="{E860AAB6-9EF1-64C3-ACA7-1ADAE1FA15EB}"/>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FAD0CE3-230F-AF8D-003C-67A3EDC27C9F}"/>
              </a:ext>
            </a:extLst>
          </p:cNvPr>
          <p:cNvSpPr>
            <a:spLocks noGrp="1"/>
          </p:cNvSpPr>
          <p:nvPr>
            <p:ph type="sldNum" sz="quarter" idx="12"/>
          </p:nvPr>
        </p:nvSpPr>
        <p:spPr/>
        <p:txBody>
          <a:bodyPr/>
          <a:lstStyle/>
          <a:p>
            <a:pPr>
              <a:defRPr/>
            </a:pPr>
            <a:fld id="{9D195BCC-3514-4B1B-9C18-24F3D67EC549}" type="slidenum">
              <a:rPr lang="de-DE"/>
              <a:t>49</a:t>
            </a:fld>
            <a:endParaRPr lang="de-DE" dirty="0"/>
          </a:p>
        </p:txBody>
      </p:sp>
      <p:sp>
        <p:nvSpPr>
          <p:cNvPr id="5" name="Text Placeholder 4">
            <a:extLst>
              <a:ext uri="{FF2B5EF4-FFF2-40B4-BE49-F238E27FC236}">
                <a16:creationId xmlns:a16="http://schemas.microsoft.com/office/drawing/2014/main" id="{535BA38E-DD54-B5E0-28FC-D3DCD1AFF789}"/>
              </a:ext>
            </a:extLst>
          </p:cNvPr>
          <p:cNvSpPr>
            <a:spLocks noGrp="1"/>
          </p:cNvSpPr>
          <p:nvPr>
            <p:ph type="body" sz="quarter" idx="14"/>
          </p:nvPr>
        </p:nvSpPr>
        <p:spPr>
          <a:xfrm>
            <a:off x="521550" y="1278781"/>
            <a:ext cx="8101012" cy="3578495"/>
          </a:xfrm>
        </p:spPr>
        <p:txBody>
          <a:bodyPr/>
          <a:lstStyle/>
          <a:p>
            <a:r>
              <a:rPr lang="en-DE"/>
              <a:t>Cheat sheets</a:t>
            </a:r>
          </a:p>
          <a:p>
            <a:endParaRPr lang="en-DE"/>
          </a:p>
          <a:p>
            <a:r>
              <a:rPr lang="en-DE"/>
              <a:t>Code snippets</a:t>
            </a:r>
          </a:p>
          <a:p>
            <a:endParaRPr lang="en-DE"/>
          </a:p>
          <a:p>
            <a:r>
              <a:rPr lang="en-DE"/>
              <a:t>Google/Stackoverflow is your friend </a:t>
            </a:r>
            <a:r>
              <a:rPr lang="en-DE">
                <a:latin typeface="Wingdings" pitchFamily="2" charset="77"/>
              </a:rPr>
              <a:t></a:t>
            </a:r>
            <a:endParaRPr lang="en-DE"/>
          </a:p>
          <a:p>
            <a:endParaRPr lang="en-DE"/>
          </a:p>
          <a:p>
            <a:endParaRPr lang="en-DE"/>
          </a:p>
          <a:p>
            <a:endParaRPr lang="en-DE"/>
          </a:p>
          <a:p>
            <a:endParaRPr lang="en-DE"/>
          </a:p>
        </p:txBody>
      </p:sp>
    </p:spTree>
    <p:extLst>
      <p:ext uri="{BB962C8B-B14F-4D97-AF65-F5344CB8AC3E}">
        <p14:creationId xmlns:p14="http://schemas.microsoft.com/office/powerpoint/2010/main" val="21565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03E2-5FFB-7E2E-273B-6A31897D26F3}"/>
              </a:ext>
            </a:extLst>
          </p:cNvPr>
          <p:cNvSpPr>
            <a:spLocks noGrp="1"/>
          </p:cNvSpPr>
          <p:nvPr>
            <p:ph type="title"/>
          </p:nvPr>
        </p:nvSpPr>
        <p:spPr/>
        <p:txBody>
          <a:bodyPr/>
          <a:lstStyle/>
          <a:p>
            <a:r>
              <a:rPr lang="en-DE"/>
              <a:t>Introduction</a:t>
            </a:r>
          </a:p>
        </p:txBody>
      </p:sp>
      <p:sp>
        <p:nvSpPr>
          <p:cNvPr id="3" name="Footer Placeholder 2">
            <a:extLst>
              <a:ext uri="{FF2B5EF4-FFF2-40B4-BE49-F238E27FC236}">
                <a16:creationId xmlns:a16="http://schemas.microsoft.com/office/drawing/2014/main" id="{D8337864-B0ED-2784-6E5D-A3132585B0F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7C71CB25-B7C9-F7E5-29CC-E1D3D00A90C7}"/>
              </a:ext>
            </a:extLst>
          </p:cNvPr>
          <p:cNvSpPr>
            <a:spLocks noGrp="1"/>
          </p:cNvSpPr>
          <p:nvPr>
            <p:ph type="sldNum" sz="quarter" idx="12"/>
          </p:nvPr>
        </p:nvSpPr>
        <p:spPr/>
        <p:txBody>
          <a:bodyPr/>
          <a:lstStyle/>
          <a:p>
            <a:pPr>
              <a:defRPr/>
            </a:pPr>
            <a:fld id="{9D195BCC-3514-4B1B-9C18-24F3D67EC549}" type="slidenum">
              <a:rPr lang="de-DE"/>
              <a:t>5</a:t>
            </a:fld>
            <a:endParaRPr lang="de-DE" dirty="0"/>
          </a:p>
        </p:txBody>
      </p:sp>
      <p:sp>
        <p:nvSpPr>
          <p:cNvPr id="5" name="Text Placeholder 4">
            <a:extLst>
              <a:ext uri="{FF2B5EF4-FFF2-40B4-BE49-F238E27FC236}">
                <a16:creationId xmlns:a16="http://schemas.microsoft.com/office/drawing/2014/main" id="{30C32136-7B25-6781-355E-42A95F9B4584}"/>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2DC533F-BE6A-7A22-9DAC-D1ECC7351818}"/>
              </a:ext>
            </a:extLst>
          </p:cNvPr>
          <p:cNvSpPr>
            <a:spLocks noGrp="1"/>
          </p:cNvSpPr>
          <p:nvPr>
            <p:ph type="body" sz="quarter" idx="15"/>
          </p:nvPr>
        </p:nvSpPr>
        <p:spPr/>
        <p:txBody>
          <a:bodyPr/>
          <a:lstStyle/>
          <a:p>
            <a:r>
              <a:rPr lang="en-DE"/>
              <a:t>Who am I? Who are you?</a:t>
            </a:r>
          </a:p>
        </p:txBody>
      </p:sp>
      <p:pic>
        <p:nvPicPr>
          <p:cNvPr id="1026" name="Picture 2" descr="Free license identity label vector">
            <a:extLst>
              <a:ext uri="{FF2B5EF4-FFF2-40B4-BE49-F238E27FC236}">
                <a16:creationId xmlns:a16="http://schemas.microsoft.com/office/drawing/2014/main" id="{75B32247-2DC4-646D-58BF-446FB80AC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97" y="1758500"/>
            <a:ext cx="4676006" cy="288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2B42-BF21-176E-3140-3504EC7873F0}"/>
              </a:ext>
            </a:extLst>
          </p:cNvPr>
          <p:cNvSpPr>
            <a:spLocks noGrp="1"/>
          </p:cNvSpPr>
          <p:nvPr>
            <p:ph type="ctrTitle"/>
          </p:nvPr>
        </p:nvSpPr>
        <p:spPr/>
        <p:txBody>
          <a:bodyPr/>
          <a:lstStyle/>
          <a:p>
            <a:r>
              <a:rPr lang="en-DE"/>
              <a:t>Hands-on examples...</a:t>
            </a:r>
          </a:p>
        </p:txBody>
      </p:sp>
      <p:sp>
        <p:nvSpPr>
          <p:cNvPr id="3" name="Subtitle 2">
            <a:extLst>
              <a:ext uri="{FF2B5EF4-FFF2-40B4-BE49-F238E27FC236}">
                <a16:creationId xmlns:a16="http://schemas.microsoft.com/office/drawing/2014/main" id="{7A05C23E-4BD1-A9ED-0303-C70EA51BE11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150447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3C42-A702-0186-846E-7B93A9D70A10}"/>
              </a:ext>
            </a:extLst>
          </p:cNvPr>
          <p:cNvSpPr>
            <a:spLocks noGrp="1"/>
          </p:cNvSpPr>
          <p:nvPr>
            <p:ph type="title"/>
          </p:nvPr>
        </p:nvSpPr>
        <p:spPr/>
        <p:txBody>
          <a:bodyPr/>
          <a:lstStyle/>
          <a:p>
            <a:r>
              <a:rPr lang="en-DE"/>
              <a:t>Task 1a</a:t>
            </a:r>
          </a:p>
        </p:txBody>
      </p:sp>
      <p:sp>
        <p:nvSpPr>
          <p:cNvPr id="3" name="Footer Placeholder 2">
            <a:extLst>
              <a:ext uri="{FF2B5EF4-FFF2-40B4-BE49-F238E27FC236}">
                <a16:creationId xmlns:a16="http://schemas.microsoft.com/office/drawing/2014/main" id="{015175DB-0183-40B4-51D7-4A6D2C91D73F}"/>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213D6361-5E86-E452-4D1E-5D30F09FF7FF}"/>
              </a:ext>
            </a:extLst>
          </p:cNvPr>
          <p:cNvSpPr>
            <a:spLocks noGrp="1"/>
          </p:cNvSpPr>
          <p:nvPr>
            <p:ph type="sldNum" sz="quarter" idx="12"/>
          </p:nvPr>
        </p:nvSpPr>
        <p:spPr/>
        <p:txBody>
          <a:bodyPr/>
          <a:lstStyle/>
          <a:p>
            <a:pPr>
              <a:defRPr/>
            </a:pPr>
            <a:fld id="{9D195BCC-3514-4B1B-9C18-24F3D67EC549}" type="slidenum">
              <a:rPr lang="de-DE"/>
              <a:t>51</a:t>
            </a:fld>
            <a:endParaRPr lang="de-DE" dirty="0"/>
          </a:p>
        </p:txBody>
      </p:sp>
      <p:sp>
        <p:nvSpPr>
          <p:cNvPr id="5" name="Text Placeholder 4">
            <a:extLst>
              <a:ext uri="{FF2B5EF4-FFF2-40B4-BE49-F238E27FC236}">
                <a16:creationId xmlns:a16="http://schemas.microsoft.com/office/drawing/2014/main" id="{264685A2-6EE3-BA21-0E92-B4F1FB659108}"/>
              </a:ext>
            </a:extLst>
          </p:cNvPr>
          <p:cNvSpPr>
            <a:spLocks noGrp="1"/>
          </p:cNvSpPr>
          <p:nvPr>
            <p:ph type="body" sz="quarter" idx="14"/>
          </p:nvPr>
        </p:nvSpPr>
        <p:spPr/>
        <p:txBody>
          <a:bodyPr/>
          <a:lstStyle/>
          <a:p>
            <a:r>
              <a:rPr lang="en-DE"/>
              <a:t>The file </a:t>
            </a:r>
            <a:r>
              <a:rPr lang="en-DE" i="1"/>
              <a:t>ungbaby.csv </a:t>
            </a:r>
            <a:r>
              <a:rPr lang="en-DE"/>
              <a:t>contains a concordance of </a:t>
            </a:r>
            <a:r>
              <a:rPr lang="en-DE" i="1"/>
              <a:t>ung</a:t>
            </a:r>
            <a:r>
              <a:rPr lang="en-DE"/>
              <a:t>-nominalizations from a subset of the German Text Archive</a:t>
            </a:r>
          </a:p>
          <a:p>
            <a:r>
              <a:rPr lang="en-DE"/>
              <a:t>The file </a:t>
            </a:r>
            <a:r>
              <a:rPr lang="en-DE" i="1"/>
              <a:t>dtababy_with_author_data.csv </a:t>
            </a:r>
            <a:r>
              <a:rPr lang="en-DE"/>
              <a:t>contains metadata about the authors.</a:t>
            </a:r>
          </a:p>
          <a:p>
            <a:endParaRPr lang="en-DE"/>
          </a:p>
          <a:p>
            <a:pPr marL="0" indent="0">
              <a:buNone/>
            </a:pPr>
            <a:r>
              <a:rPr lang="en-DE" b="1"/>
              <a:t>Find out how the two files can be merged in such a way that the metadata about author and texttype are added to each row, based on the document ID.</a:t>
            </a:r>
          </a:p>
        </p:txBody>
      </p:sp>
      <p:sp>
        <p:nvSpPr>
          <p:cNvPr id="6" name="Text Placeholder 5">
            <a:extLst>
              <a:ext uri="{FF2B5EF4-FFF2-40B4-BE49-F238E27FC236}">
                <a16:creationId xmlns:a16="http://schemas.microsoft.com/office/drawing/2014/main" id="{38F245F6-A8E8-EDF6-2CF4-7C43E5114328}"/>
              </a:ext>
            </a:extLst>
          </p:cNvPr>
          <p:cNvSpPr>
            <a:spLocks noGrp="1"/>
          </p:cNvSpPr>
          <p:nvPr>
            <p:ph type="body" sz="quarter" idx="15"/>
          </p:nvPr>
        </p:nvSpPr>
        <p:spPr/>
        <p:txBody>
          <a:bodyPr/>
          <a:lstStyle/>
          <a:p>
            <a:r>
              <a:rPr lang="en-DE" i="1"/>
              <a:t>ung</a:t>
            </a:r>
            <a:r>
              <a:rPr lang="en-DE"/>
              <a:t>-nominalizations</a:t>
            </a:r>
            <a:endParaRPr lang="en-DE" i="1"/>
          </a:p>
        </p:txBody>
      </p:sp>
    </p:spTree>
    <p:extLst>
      <p:ext uri="{BB962C8B-B14F-4D97-AF65-F5344CB8AC3E}">
        <p14:creationId xmlns:p14="http://schemas.microsoft.com/office/powerpoint/2010/main" val="1725900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33D2-20FE-DB02-E91F-8B04C2962A68}"/>
              </a:ext>
            </a:extLst>
          </p:cNvPr>
          <p:cNvSpPr>
            <a:spLocks noGrp="1"/>
          </p:cNvSpPr>
          <p:nvPr>
            <p:ph type="title"/>
          </p:nvPr>
        </p:nvSpPr>
        <p:spPr/>
        <p:txBody>
          <a:bodyPr/>
          <a:lstStyle/>
          <a:p>
            <a:r>
              <a:rPr lang="en-DE"/>
              <a:t>Task 1b	</a:t>
            </a:r>
          </a:p>
        </p:txBody>
      </p:sp>
      <p:sp>
        <p:nvSpPr>
          <p:cNvPr id="3" name="Footer Placeholder 2">
            <a:extLst>
              <a:ext uri="{FF2B5EF4-FFF2-40B4-BE49-F238E27FC236}">
                <a16:creationId xmlns:a16="http://schemas.microsoft.com/office/drawing/2014/main" id="{2893C7A7-362C-58BA-07A6-E11A1AE1B06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E7509EFA-58B9-046C-BDB5-B642FC7222F2}"/>
              </a:ext>
            </a:extLst>
          </p:cNvPr>
          <p:cNvSpPr>
            <a:spLocks noGrp="1"/>
          </p:cNvSpPr>
          <p:nvPr>
            <p:ph type="sldNum" sz="quarter" idx="12"/>
          </p:nvPr>
        </p:nvSpPr>
        <p:spPr/>
        <p:txBody>
          <a:bodyPr/>
          <a:lstStyle/>
          <a:p>
            <a:pPr>
              <a:defRPr/>
            </a:pPr>
            <a:fld id="{9D195BCC-3514-4B1B-9C18-24F3D67EC549}" type="slidenum">
              <a:rPr lang="de-DE"/>
              <a:t>52</a:t>
            </a:fld>
            <a:endParaRPr lang="de-DE" dirty="0"/>
          </a:p>
        </p:txBody>
      </p:sp>
      <p:sp>
        <p:nvSpPr>
          <p:cNvPr id="5" name="Text Placeholder 4">
            <a:extLst>
              <a:ext uri="{FF2B5EF4-FFF2-40B4-BE49-F238E27FC236}">
                <a16:creationId xmlns:a16="http://schemas.microsoft.com/office/drawing/2014/main" id="{AE3B5575-8590-9245-A23D-6E9A9687FFE1}"/>
              </a:ext>
            </a:extLst>
          </p:cNvPr>
          <p:cNvSpPr>
            <a:spLocks noGrp="1"/>
          </p:cNvSpPr>
          <p:nvPr>
            <p:ph type="body" sz="quarter" idx="14"/>
          </p:nvPr>
        </p:nvSpPr>
        <p:spPr/>
        <p:txBody>
          <a:bodyPr/>
          <a:lstStyle/>
          <a:p>
            <a:r>
              <a:rPr lang="en-DE"/>
              <a:t>Use the resulting dataframe to calculate the </a:t>
            </a:r>
            <a:r>
              <a:rPr lang="en-DE" b="1"/>
              <a:t>potential productivity </a:t>
            </a:r>
            <a:r>
              <a:rPr lang="en-DE"/>
              <a:t>(e.g. Baayen 2009) of the pattern for each text type and for each decade.</a:t>
            </a:r>
          </a:p>
          <a:p>
            <a:endParaRPr lang="en-DE"/>
          </a:p>
          <a:p>
            <a:r>
              <a:rPr lang="en-DE"/>
              <a:t>To do so, </a:t>
            </a:r>
          </a:p>
          <a:p>
            <a:pPr lvl="1"/>
            <a:r>
              <a:rPr lang="en-DE"/>
              <a:t>add a decade column based on the existing column "Year" – replace the last digit by 5 using </a:t>
            </a:r>
            <a:r>
              <a:rPr lang="en-DE">
                <a:latin typeface="Courier New" panose="02070309020205020404" pitchFamily="49" charset="0"/>
                <a:cs typeface="Courier New" panose="02070309020205020404" pitchFamily="49" charset="0"/>
              </a:rPr>
              <a:t>gsub()</a:t>
            </a:r>
            <a:r>
              <a:rPr lang="en-DE"/>
              <a:t> (hint: regular expression for the last character is </a:t>
            </a:r>
            <a:r>
              <a:rPr lang="en-DE">
                <a:latin typeface="Courier New" panose="02070309020205020404" pitchFamily="49" charset="0"/>
                <a:cs typeface="Courier New" panose="02070309020205020404" pitchFamily="49" charset="0"/>
              </a:rPr>
              <a:t>.$</a:t>
            </a:r>
            <a:r>
              <a:rPr lang="en-DE"/>
              <a:t>);</a:t>
            </a:r>
          </a:p>
          <a:p>
            <a:pPr lvl="1"/>
            <a:r>
              <a:rPr lang="en-DE"/>
              <a:t>use the tidyverse </a:t>
            </a:r>
            <a:r>
              <a:rPr lang="en-DE">
                <a:latin typeface="Courier New" panose="02070309020205020404" pitchFamily="49" charset="0"/>
                <a:cs typeface="Courier New" panose="02070309020205020404" pitchFamily="49" charset="0"/>
              </a:rPr>
              <a:t>summarise()</a:t>
            </a:r>
            <a:r>
              <a:rPr lang="en-DE" i="1"/>
              <a:t> </a:t>
            </a:r>
            <a:r>
              <a:rPr lang="en-DE"/>
              <a:t>command.</a:t>
            </a:r>
          </a:p>
        </p:txBody>
      </p:sp>
      <p:sp>
        <p:nvSpPr>
          <p:cNvPr id="6" name="Text Placeholder 5">
            <a:extLst>
              <a:ext uri="{FF2B5EF4-FFF2-40B4-BE49-F238E27FC236}">
                <a16:creationId xmlns:a16="http://schemas.microsoft.com/office/drawing/2014/main" id="{3690A2B9-C866-7318-A43A-9F565A077CD6}"/>
              </a:ext>
            </a:extLst>
          </p:cNvPr>
          <p:cNvSpPr>
            <a:spLocks noGrp="1"/>
          </p:cNvSpPr>
          <p:nvPr>
            <p:ph type="body" sz="quarter" idx="15"/>
          </p:nvPr>
        </p:nvSpPr>
        <p:spPr/>
        <p:txBody>
          <a:bodyPr/>
          <a:lstStyle/>
          <a:p>
            <a:r>
              <a:rPr lang="en-DE" i="1"/>
              <a:t>ung</a:t>
            </a:r>
            <a:r>
              <a:rPr lang="en-DE"/>
              <a:t>-nominalizations – Morphological productivity</a:t>
            </a:r>
            <a:endParaRPr lang="en-DE" i="1"/>
          </a:p>
        </p:txBody>
      </p:sp>
    </p:spTree>
    <p:extLst>
      <p:ext uri="{BB962C8B-B14F-4D97-AF65-F5344CB8AC3E}">
        <p14:creationId xmlns:p14="http://schemas.microsoft.com/office/powerpoint/2010/main" val="987232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E25F-4C87-3B8E-015A-87FBBD19A68D}"/>
              </a:ext>
            </a:extLst>
          </p:cNvPr>
          <p:cNvSpPr>
            <a:spLocks noGrp="1"/>
          </p:cNvSpPr>
          <p:nvPr>
            <p:ph type="title"/>
          </p:nvPr>
        </p:nvSpPr>
        <p:spPr/>
        <p:txBody>
          <a:bodyPr/>
          <a:lstStyle/>
          <a:p>
            <a:r>
              <a:rPr lang="en-DE"/>
              <a:t>Task 1c</a:t>
            </a:r>
          </a:p>
        </p:txBody>
      </p:sp>
      <p:sp>
        <p:nvSpPr>
          <p:cNvPr id="3" name="Footer Placeholder 2">
            <a:extLst>
              <a:ext uri="{FF2B5EF4-FFF2-40B4-BE49-F238E27FC236}">
                <a16:creationId xmlns:a16="http://schemas.microsoft.com/office/drawing/2014/main" id="{777BF225-300C-795B-9672-7FEDE2B8D56B}"/>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79BFD8D-72FE-1907-5F60-81D109ABAA65}"/>
              </a:ext>
            </a:extLst>
          </p:cNvPr>
          <p:cNvSpPr>
            <a:spLocks noGrp="1"/>
          </p:cNvSpPr>
          <p:nvPr>
            <p:ph type="sldNum" sz="quarter" idx="12"/>
          </p:nvPr>
        </p:nvSpPr>
        <p:spPr/>
        <p:txBody>
          <a:bodyPr/>
          <a:lstStyle/>
          <a:p>
            <a:pPr>
              <a:defRPr/>
            </a:pPr>
            <a:fld id="{9D195BCC-3514-4B1B-9C18-24F3D67EC549}" type="slidenum">
              <a:rPr lang="de-DE"/>
              <a:t>53</a:t>
            </a:fld>
            <a:endParaRPr lang="de-DE" dirty="0"/>
          </a:p>
        </p:txBody>
      </p:sp>
      <p:sp>
        <p:nvSpPr>
          <p:cNvPr id="5" name="Text Placeholder 4">
            <a:extLst>
              <a:ext uri="{FF2B5EF4-FFF2-40B4-BE49-F238E27FC236}">
                <a16:creationId xmlns:a16="http://schemas.microsoft.com/office/drawing/2014/main" id="{C3ED87FA-47D1-0827-05F5-DACF1E2B6B26}"/>
              </a:ext>
            </a:extLst>
          </p:cNvPr>
          <p:cNvSpPr>
            <a:spLocks noGrp="1"/>
          </p:cNvSpPr>
          <p:nvPr>
            <p:ph type="body" sz="quarter" idx="14"/>
          </p:nvPr>
        </p:nvSpPr>
        <p:spPr/>
        <p:txBody>
          <a:bodyPr/>
          <a:lstStyle/>
          <a:p>
            <a:r>
              <a:rPr lang="en-DE"/>
              <a:t>Now </a:t>
            </a:r>
            <a:r>
              <a:rPr lang="en-DE" b="1"/>
              <a:t>visualize </a:t>
            </a:r>
            <a:r>
              <a:rPr lang="en-DE"/>
              <a:t>the productivity development. Select the plot time that seems most appropriate to you and plot one panel for each of the three text types.</a:t>
            </a:r>
          </a:p>
        </p:txBody>
      </p:sp>
      <p:sp>
        <p:nvSpPr>
          <p:cNvPr id="6" name="Text Placeholder 5">
            <a:extLst>
              <a:ext uri="{FF2B5EF4-FFF2-40B4-BE49-F238E27FC236}">
                <a16:creationId xmlns:a16="http://schemas.microsoft.com/office/drawing/2014/main" id="{20FE7B07-AEC8-6CF4-77FA-B6AB0C2AA900}"/>
              </a:ext>
            </a:extLst>
          </p:cNvPr>
          <p:cNvSpPr>
            <a:spLocks noGrp="1"/>
          </p:cNvSpPr>
          <p:nvPr>
            <p:ph type="body" sz="quarter" idx="15"/>
          </p:nvPr>
        </p:nvSpPr>
        <p:spPr/>
        <p:txBody>
          <a:bodyPr/>
          <a:lstStyle/>
          <a:p>
            <a:r>
              <a:rPr lang="en-DE" i="1"/>
              <a:t>ung</a:t>
            </a:r>
            <a:r>
              <a:rPr lang="en-DE"/>
              <a:t>-nominalizations – Visualizing productivity</a:t>
            </a:r>
            <a:endParaRPr lang="en-DE" i="1"/>
          </a:p>
        </p:txBody>
      </p:sp>
    </p:spTree>
    <p:extLst>
      <p:ext uri="{BB962C8B-B14F-4D97-AF65-F5344CB8AC3E}">
        <p14:creationId xmlns:p14="http://schemas.microsoft.com/office/powerpoint/2010/main" val="56946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8AA1-9DF0-67F4-4B50-E55B7C960F8C}"/>
              </a:ext>
            </a:extLst>
          </p:cNvPr>
          <p:cNvSpPr>
            <a:spLocks noGrp="1"/>
          </p:cNvSpPr>
          <p:nvPr>
            <p:ph type="title"/>
          </p:nvPr>
        </p:nvSpPr>
        <p:spPr/>
        <p:txBody>
          <a:bodyPr/>
          <a:lstStyle/>
          <a:p>
            <a:r>
              <a:rPr lang="en-DE"/>
              <a:t>Task 2</a:t>
            </a:r>
          </a:p>
        </p:txBody>
      </p:sp>
      <p:sp>
        <p:nvSpPr>
          <p:cNvPr id="3" name="Footer Placeholder 2">
            <a:extLst>
              <a:ext uri="{FF2B5EF4-FFF2-40B4-BE49-F238E27FC236}">
                <a16:creationId xmlns:a16="http://schemas.microsoft.com/office/drawing/2014/main" id="{FE94F96A-93AF-DDDE-58CF-DC133A0E564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6A72F33-E207-FC57-6BBE-1C29046450CA}"/>
              </a:ext>
            </a:extLst>
          </p:cNvPr>
          <p:cNvSpPr>
            <a:spLocks noGrp="1"/>
          </p:cNvSpPr>
          <p:nvPr>
            <p:ph type="sldNum" sz="quarter" idx="12"/>
          </p:nvPr>
        </p:nvSpPr>
        <p:spPr/>
        <p:txBody>
          <a:bodyPr/>
          <a:lstStyle/>
          <a:p>
            <a:pPr>
              <a:defRPr/>
            </a:pPr>
            <a:fld id="{9D195BCC-3514-4B1B-9C18-24F3D67EC549}" type="slidenum">
              <a:rPr lang="de-DE"/>
              <a:t>54</a:t>
            </a:fld>
            <a:endParaRPr lang="de-DE" dirty="0"/>
          </a:p>
        </p:txBody>
      </p:sp>
      <p:sp>
        <p:nvSpPr>
          <p:cNvPr id="5" name="Text Placeholder 4">
            <a:extLst>
              <a:ext uri="{FF2B5EF4-FFF2-40B4-BE49-F238E27FC236}">
                <a16:creationId xmlns:a16="http://schemas.microsoft.com/office/drawing/2014/main" id="{610D0262-7C8E-D152-6AE6-FAD84A28BB90}"/>
              </a:ext>
            </a:extLst>
          </p:cNvPr>
          <p:cNvSpPr>
            <a:spLocks noGrp="1"/>
          </p:cNvSpPr>
          <p:nvPr>
            <p:ph type="body" sz="quarter" idx="14"/>
          </p:nvPr>
        </p:nvSpPr>
        <p:spPr/>
        <p:txBody>
          <a:bodyPr/>
          <a:lstStyle/>
          <a:p>
            <a:r>
              <a:rPr lang="en-DE"/>
              <a:t>Load the dataset </a:t>
            </a:r>
            <a:r>
              <a:rPr lang="en-DE" i="1"/>
              <a:t>ish_BNC.csv.gz</a:t>
            </a:r>
          </a:p>
          <a:p>
            <a:r>
              <a:rPr lang="en-DE"/>
              <a:t>Plot the development of the pattern's type-token ratio and potential productivity over time.</a:t>
            </a:r>
          </a:p>
        </p:txBody>
      </p:sp>
      <p:sp>
        <p:nvSpPr>
          <p:cNvPr id="6" name="Text Placeholder 5">
            <a:extLst>
              <a:ext uri="{FF2B5EF4-FFF2-40B4-BE49-F238E27FC236}">
                <a16:creationId xmlns:a16="http://schemas.microsoft.com/office/drawing/2014/main" id="{0CCE7CFB-C31A-16CD-0310-1E6F5823921D}"/>
              </a:ext>
            </a:extLst>
          </p:cNvPr>
          <p:cNvSpPr>
            <a:spLocks noGrp="1"/>
          </p:cNvSpPr>
          <p:nvPr>
            <p:ph type="body" sz="quarter" idx="15"/>
          </p:nvPr>
        </p:nvSpPr>
        <p:spPr/>
        <p:txBody>
          <a:bodyPr/>
          <a:lstStyle/>
          <a:p>
            <a:r>
              <a:rPr lang="en-DE" i="1"/>
              <a:t>-ish </a:t>
            </a:r>
            <a:r>
              <a:rPr lang="en-DE"/>
              <a:t>in the BNC</a:t>
            </a:r>
            <a:endParaRPr lang="en-DE" i="1"/>
          </a:p>
        </p:txBody>
      </p:sp>
    </p:spTree>
    <p:extLst>
      <p:ext uri="{BB962C8B-B14F-4D97-AF65-F5344CB8AC3E}">
        <p14:creationId xmlns:p14="http://schemas.microsoft.com/office/powerpoint/2010/main" val="233066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1959-E1AA-DB45-202B-756A941C9DFA}"/>
              </a:ext>
            </a:extLst>
          </p:cNvPr>
          <p:cNvSpPr>
            <a:spLocks noGrp="1"/>
          </p:cNvSpPr>
          <p:nvPr>
            <p:ph type="ctrTitle"/>
          </p:nvPr>
        </p:nvSpPr>
        <p:spPr/>
        <p:txBody>
          <a:bodyPr/>
          <a:lstStyle/>
          <a:p>
            <a:r>
              <a:rPr lang="en-DE"/>
              <a:t>Principles of data visualization</a:t>
            </a:r>
          </a:p>
        </p:txBody>
      </p:sp>
      <p:sp>
        <p:nvSpPr>
          <p:cNvPr id="3" name="Subtitle 2">
            <a:extLst>
              <a:ext uri="{FF2B5EF4-FFF2-40B4-BE49-F238E27FC236}">
                <a16:creationId xmlns:a16="http://schemas.microsoft.com/office/drawing/2014/main" id="{0CB62F4C-BEF3-B15E-7EB9-EBF545E341B7}"/>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6629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FBDC-3158-49EC-9D0B-DD9CDDA0FE1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34BD5FF-DB37-9604-B449-300D83DD9DA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009D33C-05E1-0FE6-0CD1-73060100E062}"/>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DD7350C0-7E1F-175E-E6A0-1FA8835BFB17}"/>
              </a:ext>
            </a:extLst>
          </p:cNvPr>
          <p:cNvSpPr>
            <a:spLocks noGrp="1"/>
          </p:cNvSpPr>
          <p:nvPr>
            <p:ph type="body" sz="quarter" idx="14"/>
          </p:nvPr>
        </p:nvSpPr>
        <p:spPr/>
        <p:txBody>
          <a:bodyPr/>
          <a:lstStyle/>
          <a:p>
            <a:pPr>
              <a:buFont typeface="Arial" panose="020B0604020202020204" pitchFamily="34" charset="0"/>
              <a:buChar char="•"/>
            </a:pPr>
            <a:r>
              <a:rPr lang="en-GB" b="1"/>
              <a:t>For yourself</a:t>
            </a:r>
            <a:endParaRPr lang="en-GB"/>
          </a:p>
          <a:p>
            <a:pPr marL="742950" lvl="1" indent="-285750">
              <a:buFont typeface="Arial" panose="020B0604020202020204" pitchFamily="34" charset="0"/>
              <a:buChar char="•"/>
            </a:pPr>
            <a:r>
              <a:rPr lang="en-GB"/>
              <a:t>Exploring your data</a:t>
            </a:r>
          </a:p>
          <a:p>
            <a:pPr marL="742950" lvl="1" indent="-285750">
              <a:buFont typeface="Arial" panose="020B0604020202020204" pitchFamily="34" charset="0"/>
              <a:buChar char="•"/>
            </a:pPr>
            <a:r>
              <a:rPr lang="en-GB"/>
              <a:t>detecting outliers</a:t>
            </a:r>
          </a:p>
          <a:p>
            <a:pPr marL="742950" lvl="1" indent="-285750">
              <a:buFont typeface="Arial" panose="020B0604020202020204" pitchFamily="34" charset="0"/>
              <a:buChar char="•"/>
            </a:pPr>
            <a:r>
              <a:rPr lang="en-GB"/>
              <a:t>checking assumptions of statistical tests or models (e.g. are the data normally distributed?)</a:t>
            </a:r>
          </a:p>
          <a:p>
            <a:pPr marL="742950" lvl="1" indent="-285750">
              <a:buFont typeface="Arial" panose="020B0604020202020204" pitchFamily="34" charset="0"/>
              <a:buChar char="•"/>
            </a:pPr>
            <a:r>
              <a:rPr lang="en-GB"/>
              <a:t>etc.</a:t>
            </a:r>
          </a:p>
          <a:p>
            <a:pPr>
              <a:buFont typeface="Arial" panose="020B0604020202020204" pitchFamily="34" charset="0"/>
              <a:buChar char="•"/>
            </a:pPr>
            <a:r>
              <a:rPr lang="en-GB" b="1"/>
              <a:t>For others</a:t>
            </a:r>
            <a:endParaRPr lang="en-GB"/>
          </a:p>
          <a:p>
            <a:pPr marL="742950" lvl="1" indent="-285750">
              <a:buFont typeface="Arial" panose="020B0604020202020204" pitchFamily="34" charset="0"/>
              <a:buChar char="•"/>
            </a:pPr>
            <a:r>
              <a:rPr lang="en-GB"/>
              <a:t>Showing your findings in a clear and efficient way</a:t>
            </a:r>
          </a:p>
          <a:p>
            <a:pPr marL="742950" lvl="1" indent="-285750">
              <a:buFont typeface="Arial" panose="020B0604020202020204" pitchFamily="34" charset="0"/>
              <a:buChar char="•"/>
            </a:pPr>
            <a:r>
              <a:rPr lang="en-GB"/>
              <a:t>Graphs tend to be more reader-friendly than tables...</a:t>
            </a:r>
          </a:p>
          <a:p>
            <a:pPr marL="742950" lvl="1" indent="-285750">
              <a:buFont typeface="Arial" panose="020B0604020202020204" pitchFamily="34" charset="0"/>
              <a:buChar char="•"/>
            </a:pPr>
            <a:r>
              <a:rPr lang="en-GB"/>
              <a:t>and </a:t>
            </a:r>
            <a:r>
              <a:rPr lang="en-GB" i="1"/>
              <a:t>much</a:t>
            </a:r>
            <a:r>
              <a:rPr lang="en-GB"/>
              <a:t> more reader-friendly than long inline lists!</a:t>
            </a:r>
          </a:p>
          <a:p>
            <a:endParaRPr lang="en-DE"/>
          </a:p>
        </p:txBody>
      </p:sp>
      <p:sp>
        <p:nvSpPr>
          <p:cNvPr id="6" name="Text Placeholder 5">
            <a:extLst>
              <a:ext uri="{FF2B5EF4-FFF2-40B4-BE49-F238E27FC236}">
                <a16:creationId xmlns:a16="http://schemas.microsoft.com/office/drawing/2014/main" id="{8A0EDE61-607F-AF18-183F-0117F7A1BE38}"/>
              </a:ext>
            </a:extLst>
          </p:cNvPr>
          <p:cNvSpPr>
            <a:spLocks noGrp="1"/>
          </p:cNvSpPr>
          <p:nvPr>
            <p:ph type="body" sz="quarter" idx="15"/>
          </p:nvPr>
        </p:nvSpPr>
        <p:spPr/>
        <p:txBody>
          <a:bodyPr/>
          <a:lstStyle/>
          <a:p>
            <a:r>
              <a:rPr lang="en-DE"/>
              <a:t>Why visualize?</a:t>
            </a:r>
          </a:p>
        </p:txBody>
      </p:sp>
    </p:spTree>
    <p:extLst>
      <p:ext uri="{BB962C8B-B14F-4D97-AF65-F5344CB8AC3E}">
        <p14:creationId xmlns:p14="http://schemas.microsoft.com/office/powerpoint/2010/main" val="18295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5E5-F282-E5C4-F5DF-B013F4A5231F}"/>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983A4CA7-A25C-430F-AF8A-BE713B9AB77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A20683D-5494-2BF6-3B8A-811FB05E0A54}"/>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5" name="Text Placeholder 4">
            <a:extLst>
              <a:ext uri="{FF2B5EF4-FFF2-40B4-BE49-F238E27FC236}">
                <a16:creationId xmlns:a16="http://schemas.microsoft.com/office/drawing/2014/main" id="{BD8D9DBC-C1F6-FCC8-423E-B80DC643AF9B}"/>
              </a:ext>
            </a:extLst>
          </p:cNvPr>
          <p:cNvSpPr>
            <a:spLocks noGrp="1"/>
          </p:cNvSpPr>
          <p:nvPr>
            <p:ph type="body" sz="quarter" idx="14"/>
          </p:nvPr>
        </p:nvSpPr>
        <p:spPr/>
        <p:txBody>
          <a:bodyPr/>
          <a:lstStyle/>
          <a:p>
            <a:pPr>
              <a:buFont typeface="Arial" panose="020B0604020202020204" pitchFamily="34" charset="0"/>
              <a:buChar char="•"/>
            </a:pPr>
            <a:r>
              <a:rPr lang="en-GB"/>
              <a:t>What kind of data are you dealing with?</a:t>
            </a:r>
          </a:p>
          <a:p>
            <a:pPr>
              <a:buFont typeface="Arial" panose="020B0604020202020204" pitchFamily="34" charset="0"/>
              <a:buChar char="•"/>
            </a:pPr>
            <a:endParaRPr lang="en-GB"/>
          </a:p>
          <a:p>
            <a:pPr>
              <a:buFont typeface="Arial" panose="020B0604020202020204" pitchFamily="34" charset="0"/>
              <a:buChar char="•"/>
            </a:pPr>
            <a:r>
              <a:rPr lang="en-GB"/>
              <a:t>What is your research question?</a:t>
            </a:r>
          </a:p>
          <a:p>
            <a:endParaRPr lang="en-DE"/>
          </a:p>
        </p:txBody>
      </p:sp>
      <p:sp>
        <p:nvSpPr>
          <p:cNvPr id="6" name="Text Placeholder 5">
            <a:extLst>
              <a:ext uri="{FF2B5EF4-FFF2-40B4-BE49-F238E27FC236}">
                <a16:creationId xmlns:a16="http://schemas.microsoft.com/office/drawing/2014/main" id="{703D6B60-E65C-4D33-6C6B-F4765698E5B5}"/>
              </a:ext>
            </a:extLst>
          </p:cNvPr>
          <p:cNvSpPr>
            <a:spLocks noGrp="1"/>
          </p:cNvSpPr>
          <p:nvPr>
            <p:ph type="body" sz="quarter" idx="15"/>
          </p:nvPr>
        </p:nvSpPr>
        <p:spPr/>
        <p:txBody>
          <a:bodyPr/>
          <a:lstStyle/>
          <a:p>
            <a:r>
              <a:rPr lang="en-DE"/>
              <a:t>Choosing the "right" plot</a:t>
            </a:r>
          </a:p>
        </p:txBody>
      </p:sp>
    </p:spTree>
    <p:extLst>
      <p:ext uri="{BB962C8B-B14F-4D97-AF65-F5344CB8AC3E}">
        <p14:creationId xmlns:p14="http://schemas.microsoft.com/office/powerpoint/2010/main" val="1266517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pPr>
              <a:buFont typeface="Arial" panose="020B0604020202020204" pitchFamily="34" charset="0"/>
              <a:buChar char="•"/>
            </a:pPr>
            <a:r>
              <a:rPr lang="en-GB"/>
              <a:t>What kind of variable are we dealing with here?</a:t>
            </a:r>
          </a:p>
          <a:p>
            <a:pPr>
              <a:buFont typeface="Arial" panose="020B0604020202020204" pitchFamily="34" charset="0"/>
              <a:buChar char="•"/>
            </a:pPr>
            <a:r>
              <a:rPr lang="en-GB"/>
              <a:t>Which visualization seems most appropriate to you?</a:t>
            </a:r>
          </a:p>
          <a:p>
            <a:endParaRPr lang="en-DE"/>
          </a:p>
        </p:txBody>
      </p:sp>
      <p:pic>
        <p:nvPicPr>
          <p:cNvPr id="7" name="Picture 6">
            <a:extLst>
              <a:ext uri="{FF2B5EF4-FFF2-40B4-BE49-F238E27FC236}">
                <a16:creationId xmlns:a16="http://schemas.microsoft.com/office/drawing/2014/main" id="{1035C955-3534-167C-7500-D1891F5DC680}"/>
              </a:ext>
            </a:extLst>
          </p:cNvPr>
          <p:cNvPicPr>
            <a:picLocks noChangeAspect="1"/>
          </p:cNvPicPr>
          <p:nvPr/>
        </p:nvPicPr>
        <p:blipFill>
          <a:blip r:embed="rId2"/>
          <a:stretch>
            <a:fillRect/>
          </a:stretch>
        </p:blipFill>
        <p:spPr>
          <a:xfrm>
            <a:off x="1189856" y="1975185"/>
            <a:ext cx="6478488" cy="2843755"/>
          </a:xfrm>
          <a:prstGeom prst="rect">
            <a:avLst/>
          </a:prstGeom>
        </p:spPr>
      </p:pic>
    </p:spTree>
    <p:extLst>
      <p:ext uri="{BB962C8B-B14F-4D97-AF65-F5344CB8AC3E}">
        <p14:creationId xmlns:p14="http://schemas.microsoft.com/office/powerpoint/2010/main" val="11955889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2097844-e:\lehre\2020 sose pragmatik\präsentationen\pragmatik_09_konversationsmaximen_und_implikaturen.pptx"/>
  <p:tag name="ARTICULATE_PRESENTER_VERSION" val="8"/>
  <p:tag name="ARTICULATE_SLIDE_COUNT" val="31"/>
  <p:tag name="ARTICULATE_PROJECT_OPEN" val="0"/>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14897</TotalTime>
  <Words>2251</Words>
  <Application>Microsoft Macintosh PowerPoint</Application>
  <PresentationFormat>Custom</PresentationFormat>
  <Paragraphs>321</Paragraphs>
  <Slides>54</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Courier New</vt:lpstr>
      <vt:lpstr>Helvetica</vt:lpstr>
      <vt:lpstr>STIXGeneral</vt:lpstr>
      <vt:lpstr>Wingdings</vt:lpstr>
      <vt:lpstr>Wingdings 2</vt:lpstr>
      <vt:lpstr>HHU_PPT_Vorlage</vt:lpstr>
      <vt:lpstr>1_HHU_PPT_Vorlage</vt:lpstr>
      <vt:lpstr>Data visualization</vt:lpstr>
      <vt:lpstr>Visualizing (morphological) data</vt:lpstr>
      <vt:lpstr>Plan for today</vt:lpstr>
      <vt:lpstr>Introduction</vt:lpstr>
      <vt:lpstr>Introduction</vt:lpstr>
      <vt:lpstr>Principles of data visualization</vt:lpstr>
      <vt:lpstr>Data visualization</vt:lpstr>
      <vt:lpstr>Data visualization</vt:lpstr>
      <vt:lpstr>Data visualization</vt:lpstr>
      <vt:lpstr>Data visualization</vt:lpstr>
      <vt:lpstr>Data visualization</vt:lpstr>
      <vt:lpstr>Alternative visualizations</vt:lpstr>
      <vt:lpstr>The plot as a metaphor</vt:lpstr>
      <vt:lpstr>Plot types</vt:lpstr>
      <vt:lpstr>Best practice for reporting &amp; displaying data</vt:lpstr>
      <vt:lpstr>Best practices</vt:lpstr>
      <vt:lpstr>Beware of overplotting</vt:lpstr>
      <vt:lpstr>Further tips</vt:lpstr>
      <vt:lpstr>Further tips</vt:lpstr>
      <vt:lpstr>Basics of R</vt:lpstr>
      <vt:lpstr>R and RStudio</vt:lpstr>
      <vt:lpstr>Basics of R and RStudio</vt:lpstr>
      <vt:lpstr>Basics of R</vt:lpstr>
      <vt:lpstr>The RStudio Interface</vt:lpstr>
      <vt:lpstr>First steps in R</vt:lpstr>
      <vt:lpstr>Getting data into R</vt:lpstr>
      <vt:lpstr>Data wrangling in R</vt:lpstr>
      <vt:lpstr>Data</vt:lpstr>
      <vt:lpstr>Types of data</vt:lpstr>
      <vt:lpstr>Base R and Tidyverse</vt:lpstr>
      <vt:lpstr>Base R and Tidyverse</vt:lpstr>
      <vt:lpstr>Data wrangling and preprocessing</vt:lpstr>
      <vt:lpstr>Dealing with dataframes</vt:lpstr>
      <vt:lpstr>Data wrangling</vt:lpstr>
      <vt:lpstr>"Long" vs. "wide" format</vt:lpstr>
      <vt:lpstr>"Long" vs. "wide" format</vt:lpstr>
      <vt:lpstr>"Long" vs. "wide" format</vt:lpstr>
      <vt:lpstr>Dealing with dataframes</vt:lpstr>
      <vt:lpstr>Dealing with dataframes</vt:lpstr>
      <vt:lpstr>Basics of ggplot</vt:lpstr>
      <vt:lpstr>ggplot</vt:lpstr>
      <vt:lpstr>PowerPoint Presentation</vt:lpstr>
      <vt:lpstr>ggplot</vt:lpstr>
      <vt:lpstr>ggplot</vt:lpstr>
      <vt:lpstr>What kinds of geoms exist?</vt:lpstr>
      <vt:lpstr>Plot types</vt:lpstr>
      <vt:lpstr>More plot types</vt:lpstr>
      <vt:lpstr>Interactive plots</vt:lpstr>
      <vt:lpstr>Some tips and tricks</vt:lpstr>
      <vt:lpstr>Hands-on examples...</vt:lpstr>
      <vt:lpstr>Task 1a</vt:lpstr>
      <vt:lpstr>Task 1b </vt:lpstr>
      <vt:lpstr>Task 1c</vt:lpstr>
      <vt:lpstr>Task 2</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1768</cp:revision>
  <dcterms:created xsi:type="dcterms:W3CDTF">2019-10-24T08:42:22Z</dcterms:created>
  <dcterms:modified xsi:type="dcterms:W3CDTF">2025-02-16T09:01:03Z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53CEA5F5-AAC4-4B7E-80C0-429B5A04A0C1</vt:lpwstr>
  </property>
  <property fmtid="{D5CDD505-2E9C-101B-9397-08002B2CF9AE}" pid="6" name="ArticulateProjectFull">
    <vt:lpwstr>E:\Lehre\2020 SoSe Pragmatik\Präsentationen\Pragmatik_09_Konversationsmaximen_und_Implikaturen.ppta</vt:lpwstr>
  </property>
</Properties>
</file>